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Roboto"/>
      <p:regular r:id="rId42"/>
      <p:bold r:id="rId43"/>
      <p:italic r:id="rId44"/>
      <p:boldItalic r:id="rId45"/>
    </p:embeddedFont>
    <p:embeddedFont>
      <p:font typeface="Quattrocento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iqaEbBAtSjHR6Rpi7j1YX7mpDW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Roboto-regular.fntdata"/><Relationship Id="rId41" Type="http://schemas.openxmlformats.org/officeDocument/2006/relationships/slide" Target="slides/slide37.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QuattrocentoSans-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QuattrocentoSans-italic.fntdata"/><Relationship Id="rId47" Type="http://schemas.openxmlformats.org/officeDocument/2006/relationships/font" Target="fonts/QuattrocentoSans-bold.fntdata"/><Relationship Id="rId49" Type="http://schemas.openxmlformats.org/officeDocument/2006/relationships/font" Target="fonts/Quattrocento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tr-T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hannynaibaho?utm_source=unsplash&amp;utm_medium=referral&amp;utm_content=creditCopyText" TargetMode="External"/><Relationship Id="rId3" Type="http://schemas.openxmlformats.org/officeDocument/2006/relationships/hyperlink" Target="https://unsplash.com/s/photos/traffic-jam?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emilymorter?utm_source=unsplash&amp;utm_medium=referral&amp;utm_content=creditCopyText" TargetMode="External"/><Relationship Id="rId3" Type="http://schemas.openxmlformats.org/officeDocument/2006/relationships/hyperlink" Target="https://unsplash.com/s/photos/why?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jot.fm/" TargetMode="External"/><Relationship Id="rId3" Type="http://schemas.openxmlformats.org/officeDocument/2006/relationships/hyperlink" Target="http://www.amazon.com/Patterns-Handbook-Techniques-Strategies-Applications/dp/0521648181/ref=sr_1_1?s=books&amp;ie=UTF8&amp;qid=1390554526&amp;sr=1-1&amp;keywords=The+Patterns+Handbook:+Techniques,+Strategies,+and+Application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rogerbruner?utm_source=unsplash&amp;utm_medium=referral&amp;utm_content=creditCopyText" TargetMode="External"/><Relationship Id="rId3" Type="http://schemas.openxmlformats.org/officeDocument/2006/relationships/hyperlink" Target="https://unsplash.com/s/photos/that?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marceloleal80?utm_source=unsplash&amp;utm_medium=referral&amp;utm_content=creditCopyText" TargetMode="External"/><Relationship Id="rId3" Type="http://schemas.openxmlformats.org/officeDocument/2006/relationships/hyperlink" Target="https://unsplash.com/s/photos/doctor?utm_source=unsplash&amp;utm_medium=referral&amp;utm_content=creditCopyText"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rosinger3997?utm_source=unsplash&amp;utm_medium=referral&amp;utm_content=creditCopyText" TargetMode="External"/><Relationship Id="rId3" Type="http://schemas.openxmlformats.org/officeDocument/2006/relationships/hyperlink" Target="https://unsplash.com/s/photos/clean-code?utm_source=unsplash&amp;utm_medium=referral&amp;utm_content=creditCopyText"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officestock?utm_source=unsplash&amp;utm_medium=referral&amp;utm_content=creditCopyText" TargetMode="External"/><Relationship Id="rId3" Type="http://schemas.openxmlformats.org/officeDocument/2006/relationships/hyperlink" Target="https://unsplash.com/s/photos/problem?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joshappel?utm_source=unsplash&amp;utm_medium=referral&amp;utm_content=creditCopyText" TargetMode="External"/><Relationship Id="rId3" Type="http://schemas.openxmlformats.org/officeDocument/2006/relationships/hyperlink" Target="https://unsplash.com/s/photos/fund?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victor_g?utm_source=unsplash&amp;utm_medium=referral&amp;utm_content=creditCopyText" TargetMode="External"/><Relationship Id="rId3" Type="http://schemas.openxmlformats.org/officeDocument/2006/relationships/hyperlink" Target="https://unsplash.com/s/photos/danger?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tr-TR" sz="1200">
                <a:solidFill>
                  <a:srgbClr val="000000"/>
                </a:solidFill>
                <a:latin typeface="Calibri"/>
                <a:ea typeface="Calibri"/>
                <a:cs typeface="Calibri"/>
                <a:sym typeface="Calibri"/>
              </a:rPr>
              <a:t>Bir Anti-Pattern ile gerçek anlamda ilk karşılaşm</a:t>
            </a:r>
            <a:r>
              <a:rPr lang="tr-TR">
                <a:solidFill>
                  <a:srgbClr val="000000"/>
                </a:solidFill>
              </a:rPr>
              <a:t>am</a:t>
            </a:r>
            <a:r>
              <a:rPr b="0" i="0" lang="tr-TR" sz="1200">
                <a:solidFill>
                  <a:srgbClr val="000000"/>
                </a:solidFill>
                <a:latin typeface="Calibri"/>
                <a:ea typeface="Calibri"/>
                <a:cs typeface="Calibri"/>
                <a:sym typeface="Calibri"/>
              </a:rPr>
              <a:t> kurumsal çapta düşünülürse 2007 yılındaki bir bankacılık uygulamasına denk gelmişti… diye başlar hikayem.</a:t>
            </a:r>
            <a:endParaRPr>
              <a:solidFill>
                <a:srgbClr val="000000"/>
              </a:solidFill>
            </a:endParaRPr>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lang="tr-TR" sz="1050">
                <a:solidFill>
                  <a:srgbClr val="111111"/>
                </a:solidFill>
                <a:highlight>
                  <a:srgbClr val="F5F5F5"/>
                </a:highlight>
                <a:latin typeface="Roboto"/>
                <a:ea typeface="Roboto"/>
                <a:cs typeface="Roboto"/>
                <a:sym typeface="Roboto"/>
              </a:rPr>
              <a:t>Photo by </a:t>
            </a:r>
            <a:r>
              <a:rPr lang="tr-TR" sz="1050" u="sng">
                <a:solidFill>
                  <a:srgbClr val="767676"/>
                </a:solidFill>
                <a:highlight>
                  <a:srgbClr val="F5F5F5"/>
                </a:highlight>
                <a:latin typeface="Roboto"/>
                <a:ea typeface="Roboto"/>
                <a:cs typeface="Roboto"/>
                <a:sym typeface="Roboto"/>
                <a:hlinkClick r:id="rId2"/>
              </a:rPr>
              <a:t>Hanny Naibaho</a:t>
            </a:r>
            <a:r>
              <a:rPr lang="tr-TR" sz="1050">
                <a:solidFill>
                  <a:srgbClr val="111111"/>
                </a:solidFill>
                <a:highlight>
                  <a:srgbClr val="F5F5F5"/>
                </a:highlight>
                <a:latin typeface="Roboto"/>
                <a:ea typeface="Roboto"/>
                <a:cs typeface="Roboto"/>
                <a:sym typeface="Roboto"/>
              </a:rPr>
              <a:t> on </a:t>
            </a:r>
            <a:r>
              <a:rPr lang="tr-TR" sz="1050" u="sng">
                <a:solidFill>
                  <a:srgbClr val="767676"/>
                </a:solidFill>
                <a:highlight>
                  <a:srgbClr val="F5F5F5"/>
                </a:highlight>
                <a:latin typeface="Roboto"/>
                <a:ea typeface="Roboto"/>
                <a:cs typeface="Roboto"/>
                <a:sym typeface="Roboto"/>
                <a:hlinkClick r:id="rId3"/>
              </a:rPr>
              <a:t>Unsplash</a:t>
            </a:r>
            <a:endParaRPr>
              <a:solidFill>
                <a:srgbClr val="000000"/>
              </a:solidFill>
            </a:endParaRPr>
          </a:p>
        </p:txBody>
      </p:sp>
      <p:sp>
        <p:nvSpPr>
          <p:cNvPr id="63" name="Google Shape;6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CoC = Cost of Change (Değişim Maliyeti)</a:t>
            </a:r>
            <a:endParaRPr/>
          </a:p>
          <a:p>
            <a:pPr indent="0" lvl="0" marL="0" rtl="0" algn="l">
              <a:spcBef>
                <a:spcPts val="0"/>
              </a:spcBef>
              <a:spcAft>
                <a:spcPts val="0"/>
              </a:spcAft>
              <a:buNone/>
            </a:pPr>
            <a:r>
              <a:rPr lang="tr-TR"/>
              <a:t>Responsiveness to Change (Değişime Duyarlılık)</a:t>
            </a:r>
            <a:endParaRPr/>
          </a:p>
        </p:txBody>
      </p:sp>
      <p:sp>
        <p:nvSpPr>
          <p:cNvPr id="135" name="Google Shape;1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tr-TR" sz="1200">
                <a:solidFill>
                  <a:schemeClr val="lt1"/>
                </a:solidFill>
                <a:latin typeface="Calibri"/>
                <a:ea typeface="Calibri"/>
                <a:cs typeface="Calibri"/>
                <a:sym typeface="Calibri"/>
              </a:rPr>
              <a:t>Photo by </a:t>
            </a:r>
            <a:r>
              <a:rPr b="0" i="0" lang="tr-TR" sz="1200" u="sng">
                <a:solidFill>
                  <a:schemeClr val="lt1"/>
                </a:solidFill>
                <a:latin typeface="Calibri"/>
                <a:ea typeface="Calibri"/>
                <a:cs typeface="Calibri"/>
                <a:sym typeface="Calibri"/>
                <a:hlinkClick r:id="rId2"/>
              </a:rPr>
              <a:t>Emily Morter</a:t>
            </a:r>
            <a:r>
              <a:rPr b="0" i="0" lang="tr-TR" sz="1200">
                <a:solidFill>
                  <a:schemeClr val="lt1"/>
                </a:solidFill>
                <a:latin typeface="Calibri"/>
                <a:ea typeface="Calibri"/>
                <a:cs typeface="Calibri"/>
                <a:sym typeface="Calibri"/>
              </a:rPr>
              <a:t> on </a:t>
            </a:r>
            <a:r>
              <a:rPr b="0" i="0" lang="tr-TR" sz="1200" u="sng">
                <a:solidFill>
                  <a:schemeClr val="lt1"/>
                </a:solidFill>
                <a:latin typeface="Calibri"/>
                <a:ea typeface="Calibri"/>
                <a:cs typeface="Calibri"/>
                <a:sym typeface="Calibri"/>
                <a:hlinkClick r:id="rId3"/>
              </a:rPr>
              <a:t>Unsplash</a:t>
            </a:r>
            <a:endParaRPr/>
          </a:p>
        </p:txBody>
      </p:sp>
      <p:sp>
        <p:nvSpPr>
          <p:cNvPr id="160" name="Google Shape;16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sz="1200">
                <a:solidFill>
                  <a:schemeClr val="dk1"/>
                </a:solidFill>
                <a:latin typeface="Quattrocento Sans"/>
                <a:ea typeface="Quattrocento Sans"/>
                <a:cs typeface="Quattrocento Sans"/>
                <a:sym typeface="Quattrocento Sans"/>
              </a:rPr>
              <a:t>Anti Pattern terimi 1995’ de Koenig’ in Journal of Object Oriented Programming</a:t>
            </a:r>
            <a:r>
              <a:rPr lang="tr-TR" sz="1200" u="sng">
                <a:solidFill>
                  <a:schemeClr val="dk1"/>
                </a:solidFill>
                <a:latin typeface="Quattrocento Sans"/>
                <a:ea typeface="Quattrocento Sans"/>
                <a:cs typeface="Quattrocento Sans"/>
                <a:sym typeface="Quattrocento Sans"/>
                <a:hlinkClick r:id="rId2"/>
              </a:rPr>
              <a:t>(ki doğrulatamadığım bilgilere göre bunun yerini Journal of Object Technology almıştır)</a:t>
            </a:r>
            <a:r>
              <a:rPr lang="tr-TR" sz="1200">
                <a:solidFill>
                  <a:schemeClr val="dk1"/>
                </a:solidFill>
                <a:latin typeface="Quattrocento Sans"/>
                <a:ea typeface="Quattrocento Sans"/>
                <a:cs typeface="Quattrocento Sans"/>
                <a:sym typeface="Quattrocento Sans"/>
              </a:rPr>
              <a:t>’ de yayınlanan C++ köşesindeki Patterns and AntiPatterns makalesinde şu şekilde tanımlanmıştır;</a:t>
            </a:r>
            <a:endParaRPr/>
          </a:p>
          <a:p>
            <a:pPr indent="0" lvl="0" marL="0" rtl="0" algn="l">
              <a:spcBef>
                <a:spcPts val="0"/>
              </a:spcBef>
              <a:spcAft>
                <a:spcPts val="0"/>
              </a:spcAft>
              <a:buNone/>
            </a:pPr>
            <a:r>
              <a:rPr i="1" lang="tr-TR" sz="1200">
                <a:solidFill>
                  <a:schemeClr val="dk1"/>
                </a:solidFill>
                <a:latin typeface="Quattrocento Sans"/>
                <a:ea typeface="Quattrocento Sans"/>
                <a:cs typeface="Quattrocento Sans"/>
                <a:sym typeface="Quattrocento Sans"/>
              </a:rPr>
              <a:t>“Anti-pattern is just like pattern, except that instead of solution it gives something that looks superficially like a solution, but isn't one." (Koenig, 1995)”</a:t>
            </a:r>
            <a:endParaRPr/>
          </a:p>
          <a:p>
            <a:pPr indent="0" lvl="0" marL="0" rtl="0" algn="l">
              <a:spcBef>
                <a:spcPts val="0"/>
              </a:spcBef>
              <a:spcAft>
                <a:spcPts val="0"/>
              </a:spcAft>
              <a:buNone/>
            </a:pPr>
            <a:r>
              <a:rPr lang="tr-TR" sz="1200">
                <a:solidFill>
                  <a:schemeClr val="dk1"/>
                </a:solidFill>
                <a:latin typeface="Quattrocento Sans"/>
                <a:ea typeface="Quattrocento Sans"/>
                <a:cs typeface="Quattrocento Sans"/>
                <a:sym typeface="Quattrocento Sans"/>
              </a:rPr>
              <a:t>Koenig’ in bu tanımı daha sonra Cambridge Üniversitesinin derlediği  </a:t>
            </a:r>
            <a:r>
              <a:rPr lang="tr-TR" sz="1200" u="sng">
                <a:solidFill>
                  <a:schemeClr val="dk1"/>
                </a:solidFill>
                <a:latin typeface="Quattrocento Sans"/>
                <a:ea typeface="Quattrocento Sans"/>
                <a:cs typeface="Quattrocento Sans"/>
                <a:sym typeface="Quattrocento Sans"/>
                <a:hlinkClick r:id="rId3"/>
              </a:rPr>
              <a:t>The Patterns Handbook: Techniques, Strategies, and Applications (SIGS Reference Library)</a:t>
            </a:r>
            <a:r>
              <a:rPr lang="tr-TR" sz="1200">
                <a:solidFill>
                  <a:schemeClr val="dk1"/>
                </a:solidFill>
                <a:latin typeface="Quattrocento Sans"/>
                <a:ea typeface="Quattrocento Sans"/>
                <a:cs typeface="Quattrocento Sans"/>
                <a:sym typeface="Quattrocento Sans"/>
              </a:rPr>
              <a:t> isimli kitapa da katılmıştır.</a:t>
            </a:r>
            <a:endParaRPr/>
          </a:p>
          <a:p>
            <a:pPr indent="0" lvl="0" marL="0" rtl="0" algn="l">
              <a:spcBef>
                <a:spcPts val="0"/>
              </a:spcBef>
              <a:spcAft>
                <a:spcPts val="0"/>
              </a:spcAft>
              <a:buNone/>
            </a:pPr>
            <a:r>
              <a:t/>
            </a:r>
            <a:endParaRPr sz="1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tr-TR" sz="1200">
                <a:solidFill>
                  <a:schemeClr val="dk1"/>
                </a:solidFill>
                <a:latin typeface="Quattrocento Sans"/>
                <a:ea typeface="Quattrocento Sans"/>
                <a:cs typeface="Quattrocento Sans"/>
                <a:sym typeface="Quattrocento Sans"/>
              </a:rPr>
              <a:t>Anti Pattern’ ler yazılım geliştirme de kötü çözüm yaklaşımları ve pratikleri olarak bilinirler. Söz gelimi tasarım desenleri, belli başlı problemlerin çözümünde standart pratikleri önerirken, Anti-Pattern’ ler tam tersine arzu edilmeyen ve sonrasında daha büyük problemlerin kapısını açan pratiklerin uygulanması olarak düşünülebilir. Aslında Anti-Pattern’ lerin tehlikeli tarafı bazı senaryolarda çözüm olarak kullanılmaları ve uygun çözüm yolu olarak düşünülmeleridir.</a:t>
            </a:r>
            <a:endParaRPr/>
          </a:p>
          <a:p>
            <a:pPr indent="0" lvl="0" marL="0" rtl="0" algn="l">
              <a:spcBef>
                <a:spcPts val="0"/>
              </a:spcBef>
              <a:spcAft>
                <a:spcPts val="0"/>
              </a:spcAft>
              <a:buNone/>
            </a:pPr>
            <a:r>
              <a:rPr lang="tr-TR" sz="1200">
                <a:solidFill>
                  <a:schemeClr val="dk1"/>
                </a:solidFill>
                <a:latin typeface="Quattrocento Sans"/>
                <a:ea typeface="Quattrocento Sans"/>
                <a:cs typeface="Quattrocento Sans"/>
                <a:sym typeface="Quattrocento Sans"/>
              </a:rPr>
              <a:t>Anti-Pattern’ ler aslında Design-Pattern’ lerin doğal bir uzantısı olarak yazılım geliştirme sürecinde tekrar eden bazı yanlışlarını ifade ederler ve özünde bu yanlışları engellemek, anlamak ve  onlardan korunmak için gerekli bir takım tanımlamaları içerirler. Diğer yandan mimari kavramlarlar ile gerçek dünya uyarlamaları arasındaki boşluğu dolduran bir köprü olarak da vurgulanmıştır.</a:t>
            </a:r>
            <a:endParaRPr/>
          </a:p>
        </p:txBody>
      </p:sp>
      <p:sp>
        <p:nvSpPr>
          <p:cNvPr id="169" name="Google Shape;16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tr-TR" sz="1200">
                <a:solidFill>
                  <a:schemeClr val="dk1"/>
                </a:solidFill>
                <a:latin typeface="Calibri"/>
                <a:ea typeface="Calibri"/>
                <a:cs typeface="Calibri"/>
                <a:sym typeface="Calibri"/>
              </a:rPr>
              <a:t>Photo by </a:t>
            </a:r>
            <a:r>
              <a:rPr b="0" i="0" lang="tr-TR" sz="1200" u="sng">
                <a:solidFill>
                  <a:schemeClr val="dk1"/>
                </a:solidFill>
                <a:latin typeface="Calibri"/>
                <a:ea typeface="Calibri"/>
                <a:cs typeface="Calibri"/>
                <a:sym typeface="Calibri"/>
                <a:hlinkClick r:id="rId2"/>
              </a:rPr>
              <a:t>Roger Bruner</a:t>
            </a:r>
            <a:r>
              <a:rPr b="0" i="0" lang="tr-TR" sz="1200">
                <a:solidFill>
                  <a:schemeClr val="dk1"/>
                </a:solidFill>
                <a:latin typeface="Calibri"/>
                <a:ea typeface="Calibri"/>
                <a:cs typeface="Calibri"/>
                <a:sym typeface="Calibri"/>
              </a:rPr>
              <a:t> on </a:t>
            </a:r>
            <a:r>
              <a:rPr b="0" i="0" lang="tr-TR" sz="1200" u="sng">
                <a:solidFill>
                  <a:schemeClr val="dk1"/>
                </a:solidFill>
                <a:latin typeface="Calibri"/>
                <a:ea typeface="Calibri"/>
                <a:cs typeface="Calibri"/>
                <a:sym typeface="Calibri"/>
                <a:hlinkClick r:id="rId3"/>
              </a:rPr>
              <a:t>Unsplash</a:t>
            </a:r>
            <a:endParaRPr/>
          </a:p>
        </p:txBody>
      </p:sp>
      <p:sp>
        <p:nvSpPr>
          <p:cNvPr id="177" name="Google Shape;17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Şüphelilere şöyle bir bakalım mı? Özellikle Yazılım Mühendisliği tarafında 5 baş şüpheli var.</a:t>
            </a:r>
            <a:endParaRPr/>
          </a:p>
        </p:txBody>
      </p:sp>
      <p:sp>
        <p:nvSpPr>
          <p:cNvPr id="187" name="Google Shape;18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Bir sınıf içerisine çok sayıda fonksiyonelliğin gömüldüğü</a:t>
            </a:r>
            <a:r>
              <a:rPr i="1" lang="tr-TR"/>
              <a:t>(60dan fazla metot)</a:t>
            </a:r>
            <a:r>
              <a:rPr lang="tr-TR"/>
              <a:t> ve sınıf ile ilişkili verilerin ayrı veri sınıflarında tutularak bu sınıfla ilişkilendirildiği hal olarak düşünülebilir. Process odaklı procedural yaklaşım da diyebiliriz. </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tr-TR"/>
              <a:t>Bu durumda tüm iş yükünü üstlenen sınıfların bakımı, genişletilmesi, iş mantıklarının kolayca okunur olarak içerisinde yer alması oldukça zorlaşır. </a:t>
            </a:r>
            <a:endParaRPr/>
          </a:p>
          <a:p>
            <a:pPr indent="-171450" lvl="0" marL="171450" rtl="0" algn="l">
              <a:spcBef>
                <a:spcPts val="0"/>
              </a:spcBef>
              <a:spcAft>
                <a:spcPts val="0"/>
              </a:spcAft>
              <a:buClr>
                <a:schemeClr val="dk1"/>
              </a:buClr>
              <a:buSzPts val="1200"/>
              <a:buFont typeface="Arial"/>
              <a:buChar char="•"/>
            </a:pPr>
            <a:r>
              <a:rPr lang="tr-TR"/>
              <a:t>Karmaşıklığın yanında belleğe yüklenmesi de zaman alan nesneler ortaya çıkar. </a:t>
            </a:r>
            <a:endParaRPr/>
          </a:p>
          <a:p>
            <a:pPr indent="-171450" lvl="0" marL="171450" rtl="0" algn="l">
              <a:spcBef>
                <a:spcPts val="0"/>
              </a:spcBef>
              <a:spcAft>
                <a:spcPts val="0"/>
              </a:spcAft>
              <a:buClr>
                <a:schemeClr val="dk1"/>
              </a:buClr>
              <a:buSzPts val="1200"/>
              <a:buFont typeface="Arial"/>
              <a:buChar char="•"/>
            </a:pPr>
            <a:r>
              <a:rPr lang="tr-TR"/>
              <a:t>Sınıf daha da kalabalıklaştığında yeni istekler için güncellemelerin yapılması zor olacaktır. </a:t>
            </a:r>
            <a:endParaRPr/>
          </a:p>
          <a:p>
            <a:pPr indent="-171450" lvl="0" marL="171450" rtl="0" algn="l">
              <a:spcBef>
                <a:spcPts val="0"/>
              </a:spcBef>
              <a:spcAft>
                <a:spcPts val="0"/>
              </a:spcAft>
              <a:buClr>
                <a:schemeClr val="dk1"/>
              </a:buClr>
              <a:buSzPts val="1200"/>
              <a:buFont typeface="Arial"/>
              <a:buChar char="•"/>
            </a:pPr>
            <a:r>
              <a:rPr lang="tr-TR"/>
              <a:t>Üstelik iş mantıklarının da yeteri kadar soyutlanamaması nedeniyle tekrarlı kodların önüne geçilmesi mümkün olmayacak ortak iş mantıkları farklı kanallara sunulamaz.</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BLOB AntiPattern olarak da anılır.</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tr-TR"/>
              <a:t>Anti-Patterns kitabının konuya ilişkin örnekte PowerBuilder ile tasarlanan bir GUI ele alınmıştır.</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0" lang="tr-TR"/>
              <a:t>İstisnai Durum :</a:t>
            </a:r>
            <a:endParaRPr/>
          </a:p>
          <a:p>
            <a:pPr indent="0" lvl="0" marL="0" rtl="0" algn="l">
              <a:spcBef>
                <a:spcPts val="0"/>
              </a:spcBef>
              <a:spcAft>
                <a:spcPts val="0"/>
              </a:spcAft>
              <a:buNone/>
            </a:pPr>
            <a:r>
              <a:t/>
            </a:r>
            <a:endParaRPr/>
          </a:p>
          <a:p>
            <a:pPr indent="0" lvl="0" marL="0" rtl="0" algn="l">
              <a:spcBef>
                <a:spcPts val="0"/>
              </a:spcBef>
              <a:spcAft>
                <a:spcPts val="0"/>
              </a:spcAft>
              <a:buNone/>
            </a:pPr>
            <a:r>
              <a:rPr i="0" lang="tr-TR"/>
              <a:t>Bazı istisnai durumlarda oluşmasına müsaade edilebilir. Örneğin miras olarak alınan çok eski sistemlerin sarmalanarak daha kolay erişilebilmesi ve yeni nesil ortamlara basit bir katman üzerinden sunulması hallerinde göz önüne alınabilir. Örneğin bir donamımın (Fax makinesi gibi) driver yazılımını .Net veya Java tabanlı bir uygulamada rahat kullanabilmek için onu sarmallayan kütüphaneler God Object olsalar dahi izolasyonu sağladıklarından tercih edilebilirler.</a:t>
            </a:r>
            <a:endParaRPr/>
          </a:p>
          <a:p>
            <a:pPr indent="0" lvl="0" marL="0" rtl="0" algn="l">
              <a:spcBef>
                <a:spcPts val="0"/>
              </a:spcBef>
              <a:spcAft>
                <a:spcPts val="0"/>
              </a:spcAft>
              <a:buNone/>
            </a:pPr>
            <a:r>
              <a:t/>
            </a:r>
            <a:endParaRPr/>
          </a:p>
        </p:txBody>
      </p:sp>
      <p:sp>
        <p:nvSpPr>
          <p:cNvPr id="263" name="Google Shape;26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Daha önceden başarılı bir şekilde uygulanmış bir çözümün, sonraki problemlerde kullanılmaya çalışılması olarak düşünülebilir. Oysaki bazı problemler aynı yöntemler ve yaklaşımlar ile çözülemez. Bu biraz da çözümü arayan kişilerin daha önce başarılı bir şekilde uyguladıkları yaklaşımları sahiplenmesinden kaynaklanır. Örneğin tüm yazılımların SOA mimari bütünü içerisinde ele alınması gerektiğini düşünmek bu duruma örnek olarak verilebilir. </a:t>
            </a:r>
            <a:r>
              <a:rPr i="1" lang="tr-TR"/>
              <a:t>(Ayrıca bir çekicimiz olduğunda tüm sorunların çivi olarak görme ihtimali yüksektir)</a:t>
            </a:r>
            <a:endParaRPr/>
          </a:p>
          <a:p>
            <a:pPr indent="0" lvl="0" marL="0" rtl="0" algn="l">
              <a:spcBef>
                <a:spcPts val="0"/>
              </a:spcBef>
              <a:spcAft>
                <a:spcPts val="0"/>
              </a:spcAft>
              <a:buNone/>
            </a:pPr>
            <a:r>
              <a:t/>
            </a:r>
            <a:endParaRPr i="1"/>
          </a:p>
          <a:p>
            <a:pPr indent="0" lvl="0" marL="0" rtl="0" algn="l">
              <a:spcBef>
                <a:spcPts val="0"/>
              </a:spcBef>
              <a:spcAft>
                <a:spcPts val="0"/>
              </a:spcAft>
              <a:buNone/>
            </a:pPr>
            <a:r>
              <a:rPr i="0" lang="tr-TR"/>
              <a:t>Diğer taraftan en sık görülen Anti-Pattern’ ler arasında yer alır.</a:t>
            </a:r>
            <a:endParaRPr/>
          </a:p>
          <a:p>
            <a:pPr indent="0" lvl="0" marL="0" rtl="0" algn="l">
              <a:spcBef>
                <a:spcPts val="0"/>
              </a:spcBef>
              <a:spcAft>
                <a:spcPts val="0"/>
              </a:spcAft>
              <a:buNone/>
            </a:pPr>
            <a:r>
              <a:t/>
            </a:r>
            <a:endParaRPr i="0"/>
          </a:p>
          <a:p>
            <a:pPr indent="0" lvl="0" marL="0" rtl="0" algn="l">
              <a:spcBef>
                <a:spcPts val="0"/>
              </a:spcBef>
              <a:spcAft>
                <a:spcPts val="0"/>
              </a:spcAft>
              <a:buNone/>
            </a:pPr>
            <a:r>
              <a:rPr i="0" lang="tr-TR"/>
              <a:t>Söz konusu pattern’ in oluşmasının nedenlerinden birisi teknolojik gelişmelerden ekiplerin haberdar olmamasıdır. Bazı firmalar gerekli eğitimlerin getirdiği ek maliyetlerden kaçınır ve ekibi donatmaz.</a:t>
            </a:r>
            <a:endParaRPr/>
          </a:p>
          <a:p>
            <a:pPr indent="0" lvl="0" marL="0" rtl="0" algn="l">
              <a:spcBef>
                <a:spcPts val="0"/>
              </a:spcBef>
              <a:spcAft>
                <a:spcPts val="0"/>
              </a:spcAft>
              <a:buNone/>
            </a:pPr>
            <a:r>
              <a:t/>
            </a:r>
            <a:endParaRPr i="0"/>
          </a:p>
          <a:p>
            <a:pPr indent="0" lvl="0" marL="0" marR="0" rtl="0" algn="l">
              <a:lnSpc>
                <a:spcPct val="100000"/>
              </a:lnSpc>
              <a:spcBef>
                <a:spcPts val="0"/>
              </a:spcBef>
              <a:spcAft>
                <a:spcPts val="0"/>
              </a:spcAft>
              <a:buClr>
                <a:schemeClr val="dk1"/>
              </a:buClr>
              <a:buSzPts val="1200"/>
              <a:buFont typeface="Calibri"/>
              <a:buNone/>
            </a:pPr>
            <a:r>
              <a:rPr b="1" i="0" lang="tr-TR"/>
              <a:t>İstisnai Durum :</a:t>
            </a:r>
            <a:endParaRPr/>
          </a:p>
          <a:p>
            <a:pPr indent="0" lvl="0" marL="0" rtl="0" algn="l">
              <a:spcBef>
                <a:spcPts val="0"/>
              </a:spcBef>
              <a:spcAft>
                <a:spcPts val="0"/>
              </a:spcAft>
              <a:buNone/>
            </a:pPr>
            <a:r>
              <a:t/>
            </a:r>
            <a:endParaRPr i="0"/>
          </a:p>
          <a:p>
            <a:pPr indent="0" lvl="0" marL="0" rtl="0" algn="l">
              <a:spcBef>
                <a:spcPts val="0"/>
              </a:spcBef>
              <a:spcAft>
                <a:spcPts val="0"/>
              </a:spcAft>
              <a:buNone/>
            </a:pPr>
            <a:r>
              <a:rPr i="0" lang="tr-TR"/>
              <a:t>Kullanımını </a:t>
            </a:r>
            <a:r>
              <a:rPr lang="tr-TR"/>
              <a:t>gerekli</a:t>
            </a:r>
            <a:r>
              <a:rPr i="0" lang="tr-TR"/>
              <a:t> kılan istisnai durumlar da vardır. Söz gelimi uzun soluklu ürünlerde Oracle veri tabanının kullanılması ve diğer çözümler için de ele alınması kabul edilebilir bir yaklaşımdır. Bankalarda bu tip veri tabanı seçimleri genellikle bir kez yapılır ve kolay kolay değiştirilmez.</a:t>
            </a:r>
            <a:endParaRPr/>
          </a:p>
        </p:txBody>
      </p:sp>
      <p:sp>
        <p:nvSpPr>
          <p:cNvPr id="271" name="Google Shape;27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Bazen araştırma/resource amaçlı olarak başlayan yazılımlar ürüne dönüşürler. Ürüne dönüşme noktasında geriye doğru bakıldığında ne amaçla yazıldıkları belli </a:t>
            </a:r>
            <a:r>
              <a:rPr i="1" lang="tr-TR"/>
              <a:t>olmayan(hatta yazan kişinin de şirketten ayrılmış olması sebebiyle kimsenin bilmediği) </a:t>
            </a:r>
            <a:r>
              <a:rPr lang="tr-TR"/>
              <a:t>kod parçalarından oluşan bir tarihi antika oluşabilir. Öyleki bazı developer’ lara sorulduğunda ilgili kod parçasının hangi amaçla geliştirildiğini hatırlamayabilir </a:t>
            </a:r>
            <a:r>
              <a:rPr i="1" lang="tr-TR"/>
              <a:t>bile(İstisnai bir durum ise gri veya ak saçlı geliştiricilerin bunu hatırlamasıdır)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Bu durumun oluşmasının pek çok nedeni vardır. Örneğin projede görevlendirilip tek başına kodlama yapan bir geliştirici sebepler arasında sayılabilir</a:t>
            </a:r>
            <a:r>
              <a:rPr i="1" lang="tr-TR"/>
              <a:t>(Single-Developer veya Lone Wolf written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Sonuç olarak ürünün içeriğine bakıldığında müdahale edilmesi zor, modası geçmiş ve kullanılmayan kod parçaları içeren, üstüne sürekli yeni özellikler eklenirken hata ayıklaması da oldukça zorlaşan bir ürün ortaya çıkar.</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İçinde başka Anti-Pattern’ leri de barındırır diyebiliriz. Söz gelimi Boat Anchor, Spaghetti Code, Error Hiding vb…</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i="0" lang="tr-TR"/>
              <a:t>Kaynak kodun takibi de zorlaşır. Çözüm yollarından birisi Configuration Management’ tır.</a:t>
            </a:r>
            <a:endParaRPr/>
          </a:p>
          <a:p>
            <a:pPr indent="0" lvl="0" marL="0" marR="0" rtl="0" algn="l">
              <a:lnSpc>
                <a:spcPct val="100000"/>
              </a:lnSpc>
              <a:spcBef>
                <a:spcPts val="0"/>
              </a:spcBef>
              <a:spcAft>
                <a:spcPts val="0"/>
              </a:spcAft>
              <a:buClr>
                <a:schemeClr val="dk1"/>
              </a:buClr>
              <a:buSzPts val="1200"/>
              <a:buFont typeface="Calibri"/>
              <a:buNone/>
            </a:pPr>
            <a:r>
              <a:t/>
            </a:r>
            <a:endParaRPr i="0"/>
          </a:p>
          <a:p>
            <a:pPr indent="0" lvl="0" marL="0" marR="0" rtl="0" algn="l">
              <a:lnSpc>
                <a:spcPct val="100000"/>
              </a:lnSpc>
              <a:spcBef>
                <a:spcPts val="0"/>
              </a:spcBef>
              <a:spcAft>
                <a:spcPts val="0"/>
              </a:spcAft>
              <a:buClr>
                <a:schemeClr val="dk1"/>
              </a:buClr>
              <a:buSzPts val="1200"/>
              <a:buFont typeface="Calibri"/>
              <a:buNone/>
            </a:pPr>
            <a:r>
              <a:rPr b="1" i="0" lang="tr-TR"/>
              <a:t>İstisnai Durum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Tabi oluşmasına müsaade edilebilecek durumlar da vardır ki bu durum çalışmanın bir araştırma çalışması olmasını gerektirir.</a:t>
            </a:r>
            <a:endParaRPr/>
          </a:p>
        </p:txBody>
      </p:sp>
      <p:sp>
        <p:nvSpPr>
          <p:cNvPr id="279" name="Google Shape;27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08db8da1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 name="Google Shape;71;g808db8da1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808db8da1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Bir uygulamanın gereğinden ve ihtiyaç duyulandan fazla kompleks geliştirilmesidir. İstenen şeyler çok basit seviyede olabilecekken karmaşıklaşır. Bu bir nevi sedan tipindeki aile arabasının 340 KM süratle gitmesini sağlayacak teknolojiyi kullanarak üretim yapmaya benzer. Sonuçta üretim maliyeti yükselir. Kısacası bir problemi olduğundan daha karmışık gibi algılayıp çözmeye çalışmak olarak düşünülebilir.</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0" lang="tr-TR"/>
              <a:t>İstisnai Durum :</a:t>
            </a:r>
            <a:endParaRPr/>
          </a:p>
          <a:p>
            <a:pPr indent="0" lvl="0" marL="0" rtl="0" algn="l">
              <a:spcBef>
                <a:spcPts val="0"/>
              </a:spcBef>
              <a:spcAft>
                <a:spcPts val="0"/>
              </a:spcAft>
              <a:buNone/>
            </a:pPr>
            <a:r>
              <a:t/>
            </a:r>
            <a:endParaRPr/>
          </a:p>
        </p:txBody>
      </p:sp>
      <p:sp>
        <p:nvSpPr>
          <p:cNvPr id="287" name="Google Shape;28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«Daha sonra bu fonksiyona/kütüphaneye ihtiyacımız olabilir» denilerek yazılan fakat yazıldığı yerde unutulan kod parçalarının ortaya çıkardığı durumdur. Unutulan kod parçaları yıllar sonra bırakıldıkları halleri ile kafalarda tam bir soru işareti oluşturabilirler. Neden yazıldıkları, ne amaçla kullanıldıkları bilinmez.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Yazılımsal görünümü haricinde donanımsal tarafta da karşımıza çıkar. Örneğin artık demode olmuş, teknolojisi oldukça eskimiş bir bilgisayarın hasarlı bile olsa bir köşede durmaya devam etmesi/unutulması olarak da düşünülebilir.</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Aslında bir mini anti pattern’ dir.</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0" lang="tr-TR"/>
              <a:t>İstisnai Durum :</a:t>
            </a:r>
            <a:endParaRPr/>
          </a:p>
        </p:txBody>
      </p:sp>
      <p:sp>
        <p:nvSpPr>
          <p:cNvPr id="295" name="Google Shape;29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Bazı yazılım problemlerinin çözümünde kullanılacak olan yollar zaten standart ve bellidir. Üstelik bu çözümler için standart hale gelmiş mimari yaklaşımlar, ürünler ve alt yapılar mevcuttur. </a:t>
            </a:r>
            <a:r>
              <a:rPr i="1" lang="tr-TR"/>
              <a:t>(Hatta tasarım kalıpları) </a:t>
            </a:r>
            <a:r>
              <a:rPr lang="tr-TR"/>
              <a:t>Problemin bu tip yardımcılar ile çözülemeyeceğini düşünüp sıfırdan bir çözüm üretilmeye başlandığı hal tekerleğin yeniden keşfi olarak düşünülür ve bu anti-pattern’ in oluşmasına neden olur. Nitekim ekip söz konusu problemin çok özel olduğuna ve var olan pratikler ile ele alınamayacağına inanır.</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Genel sebepleri;</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Yazılım geliştirme projeleri arasında teknoloji transferi ve yeterli iletişimin</a:t>
            </a:r>
            <a:r>
              <a:rPr i="1" lang="tr-TR"/>
              <a:t>(özellikle bilgi akışının)</a:t>
            </a:r>
            <a:r>
              <a:rPr lang="tr-TR"/>
              <a:t> olmaması.</a:t>
            </a:r>
            <a:endParaRPr/>
          </a:p>
          <a:p>
            <a:pPr indent="0" lvl="0" marL="0" rtl="0" algn="l">
              <a:spcBef>
                <a:spcPts val="0"/>
              </a:spcBef>
              <a:spcAft>
                <a:spcPts val="0"/>
              </a:spcAft>
              <a:buNone/>
            </a:pPr>
            <a:r>
              <a:rPr lang="tr-TR"/>
              <a:t>Sürecin gerektirdiği sistemin baştan inşa edilmesi gerektiğine inanılması.</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0" lang="tr-TR"/>
              <a:t>İstisnai Durum :</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Bazı istisnai hallerde kabul edilebilir. Özellikle araştırma</a:t>
            </a:r>
            <a:r>
              <a:rPr i="1" lang="tr-TR"/>
              <a:t>(Resource)</a:t>
            </a:r>
            <a:r>
              <a:rPr lang="tr-TR"/>
              <a:t> nitelikli projelerde, öğrenme süreçlerinde ve bazı bilimsel çalışmalarda göz ardı edilebilir.</a:t>
            </a:r>
            <a:endParaRPr/>
          </a:p>
        </p:txBody>
      </p:sp>
      <p:sp>
        <p:nvSpPr>
          <p:cNvPr id="303" name="Google Shape;30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Genellikle mantıksal bir tasarım bütünü içerisinde düşünülmeden hareket edildiğinde ortaya çıkar. Nesne yönelimli dil yetenekleri göz ardı edilir ve neredeyse her iş süreci için ayrı birer fonksiyonun yazılması söz konusudur. Bunun doğal sonucu olarak okunabilir olmakta uzak, takibi oldukça zor bir kod bütünü ortaya çıkar. Yaşam döngüleri içerisinde sürekli olarak güncellenen programlar ve deneyimsiz geliştiriciler bu tip kodların oluşmasına sebebiyet verebilir.</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tr-TR"/>
              <a:t>Nesne yönelimli olmayan dillerde daha sık rastlanır.</a:t>
            </a:r>
            <a:endParaRPr/>
          </a:p>
          <a:p>
            <a:pPr indent="-171450" lvl="0" marL="171450" rtl="0" algn="l">
              <a:spcBef>
                <a:spcPts val="0"/>
              </a:spcBef>
              <a:spcAft>
                <a:spcPts val="0"/>
              </a:spcAft>
              <a:buClr>
                <a:schemeClr val="dk1"/>
              </a:buClr>
              <a:buSzPts val="1200"/>
              <a:buFont typeface="Arial"/>
              <a:buChar char="•"/>
            </a:pPr>
            <a:r>
              <a:rPr lang="tr-TR"/>
              <a:t>Metotlar daha çok süreç odaklı yazılır hatta süreç adları olarak isimlendirilir.</a:t>
            </a:r>
            <a:endParaRPr/>
          </a:p>
          <a:p>
            <a:pPr indent="-171450" lvl="0" marL="171450" rtl="0" algn="l">
              <a:spcBef>
                <a:spcPts val="0"/>
              </a:spcBef>
              <a:spcAft>
                <a:spcPts val="0"/>
              </a:spcAft>
              <a:buClr>
                <a:schemeClr val="dk1"/>
              </a:buClr>
              <a:buSzPts val="1200"/>
              <a:buFont typeface="Arial"/>
              <a:buChar char="•"/>
            </a:pPr>
            <a:r>
              <a:rPr lang="tr-TR"/>
              <a:t>Nesneler arasında neredeyse hiç ilişki yoktur.</a:t>
            </a:r>
            <a:endParaRPr/>
          </a:p>
          <a:p>
            <a:pPr indent="-171450" lvl="0" marL="171450" rtl="0" algn="l">
              <a:spcBef>
                <a:spcPts val="0"/>
              </a:spcBef>
              <a:spcAft>
                <a:spcPts val="0"/>
              </a:spcAft>
              <a:buClr>
                <a:schemeClr val="dk1"/>
              </a:buClr>
              <a:buSzPts val="1200"/>
              <a:buFont typeface="Arial"/>
              <a:buChar char="•"/>
            </a:pPr>
            <a:r>
              <a:rPr lang="tr-TR"/>
              <a:t>Çoğu metot parametre almaz ve global seviyedeki sınıf değişkenlerini oluşturmakta kullanılır.</a:t>
            </a:r>
            <a:endParaRPr/>
          </a:p>
          <a:p>
            <a:pPr indent="-171450" lvl="0" marL="171450" rtl="0" algn="l">
              <a:spcBef>
                <a:spcPts val="0"/>
              </a:spcBef>
              <a:spcAft>
                <a:spcPts val="0"/>
              </a:spcAft>
              <a:buClr>
                <a:schemeClr val="dk1"/>
              </a:buClr>
              <a:buSzPts val="1200"/>
              <a:buFont typeface="Arial"/>
              <a:buChar char="•"/>
            </a:pPr>
            <a:r>
              <a:rPr lang="tr-TR"/>
              <a:t>Kodun yeniden kullanılabilirliği zordur.</a:t>
            </a:r>
            <a:endParaRPr/>
          </a:p>
          <a:p>
            <a:pPr indent="-171450" lvl="0" marL="171450" rtl="0" algn="l">
              <a:spcBef>
                <a:spcPts val="0"/>
              </a:spcBef>
              <a:spcAft>
                <a:spcPts val="0"/>
              </a:spcAft>
              <a:buClr>
                <a:schemeClr val="dk1"/>
              </a:buClr>
              <a:buSzPts val="1200"/>
              <a:buFont typeface="Arial"/>
              <a:buChar char="•"/>
            </a:pPr>
            <a:r>
              <a:rPr lang="tr-TR"/>
              <a:t>OOP temel özellikleri(kalıtım, çok biçimlilik, soyutlama) kullanılmaz.</a:t>
            </a:r>
            <a:endParaRPr/>
          </a:p>
          <a:p>
            <a:pPr indent="-171450" lvl="0" marL="171450" rtl="0" algn="l">
              <a:spcBef>
                <a:spcPts val="0"/>
              </a:spcBef>
              <a:spcAft>
                <a:spcPts val="0"/>
              </a:spcAft>
              <a:buClr>
                <a:schemeClr val="dk1"/>
              </a:buClr>
              <a:buSzPts val="1200"/>
              <a:buFont typeface="Arial"/>
              <a:buChar char="•"/>
            </a:pPr>
            <a:r>
              <a:rPr lang="tr-TR"/>
              <a:t>Bu tip kodları genellikle kodun sahibinden başkası anlamaz/anlamakta güçlük çeker ve hatta «bunu tekrar yazsam daha iyi olur» der.</a:t>
            </a:r>
            <a:endParaRPr/>
          </a:p>
          <a:p>
            <a:pPr indent="0" lvl="0" marL="0" rtl="0" algn="l">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Calibri"/>
              <a:buNone/>
            </a:pPr>
            <a:r>
              <a:rPr b="1" i="0" lang="tr-TR"/>
              <a:t>İstisnai Durum :</a:t>
            </a:r>
            <a:endParaRPr/>
          </a:p>
          <a:p>
            <a:pPr indent="0" lvl="0" marL="0" marR="0" rtl="0" algn="l">
              <a:lnSpc>
                <a:spcPct val="100000"/>
              </a:lnSpc>
              <a:spcBef>
                <a:spcPts val="0"/>
              </a:spcBef>
              <a:spcAft>
                <a:spcPts val="0"/>
              </a:spcAft>
              <a:buClr>
                <a:schemeClr val="dk1"/>
              </a:buClr>
              <a:buSzPts val="1200"/>
              <a:buFont typeface="Calibri"/>
              <a:buNone/>
            </a:pPr>
            <a:r>
              <a:t/>
            </a:r>
            <a:endParaRPr b="1" i="0"/>
          </a:p>
          <a:p>
            <a:pPr indent="0" lvl="0" marL="0" marR="0" rtl="0" algn="l">
              <a:lnSpc>
                <a:spcPct val="100000"/>
              </a:lnSpc>
              <a:spcBef>
                <a:spcPts val="0"/>
              </a:spcBef>
              <a:spcAft>
                <a:spcPts val="0"/>
              </a:spcAft>
              <a:buClr>
                <a:schemeClr val="dk1"/>
              </a:buClr>
              <a:buSzPts val="1200"/>
              <a:buFont typeface="Calibri"/>
              <a:buNone/>
            </a:pPr>
            <a:r>
              <a:rPr b="0" i="0" lang="tr-TR"/>
              <a:t>Bazı ara yüz parçalarında implementasyonun iç içe olduğu hallerde göz ardı edilebilir. Özellikle bileşenin yaşam ömrünün kısa olduğu ve sistemin geri kalanından tamamen ayrıldığı/izole edildiği durumlarda göz yumulabilir. Örneğin bir web arayüzünde yoğun javascript kullanıldığı hallerde sayfa kodunun bu şekilde karmaşıklaşması gibi.</a:t>
            </a:r>
            <a:endParaRPr/>
          </a:p>
          <a:p>
            <a:pPr indent="0" lvl="0" marL="0" rtl="0" algn="l">
              <a:spcBef>
                <a:spcPts val="0"/>
              </a:spcBef>
              <a:spcAft>
                <a:spcPts val="0"/>
              </a:spcAft>
              <a:buClr>
                <a:schemeClr val="dk1"/>
              </a:buClr>
              <a:buSzPts val="1200"/>
              <a:buFont typeface="Arial"/>
              <a:buNone/>
            </a:pPr>
            <a:r>
              <a:t/>
            </a:r>
            <a:endParaRPr/>
          </a:p>
        </p:txBody>
      </p:sp>
      <p:sp>
        <p:nvSpPr>
          <p:cNvPr id="311" name="Google Shape;31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Kaynaklarda Cut-Paste programming olarak da geçer. Çoğunlukla bir çözüm için yazılımın herhangi bir yerinde uygulanan bir kod parçasının, ihtiyaç olunan başka bir yerde aynen kopyalanarak kullanılmaya devam etmesidir. Bunun doğal sonucu olarak bir değişiklik olması halinde kodun yapıştırıldığı yerlere gidilmesi gerekecektir. Güncellemeler için fazla maliyetli eforlar sarf edilebilir. Hatalar gözden kaçabilir ve uygulamanın yanlış çalışma riski giderek artabilir. Söz konusu parçaları soyutlayıp nesne yönelimli dil temellerine uygun olacak şekilde ayrıştırmak önemlidir. Günümüzün gelişmiş yazılım mimari yaklaşımlarında bu tip bir durumun oluşması son derece azdır ama yine de günü kurtarma stratejisi burada da etkisini gösterebilir.</a:t>
            </a:r>
            <a:endParaRPr/>
          </a:p>
          <a:p>
            <a:pPr indent="0" lvl="0" marL="0" rtl="0" algn="l">
              <a:spcBef>
                <a:spcPts val="0"/>
              </a:spcBef>
              <a:spcAft>
                <a:spcPts val="0"/>
              </a:spcAft>
              <a:buNone/>
            </a:pPr>
            <a:r>
              <a:t/>
            </a:r>
            <a:endParaRPr/>
          </a:p>
          <a:p>
            <a:pPr indent="0" lvl="0" marL="0" rtl="0" algn="l">
              <a:spcBef>
                <a:spcPts val="0"/>
              </a:spcBef>
              <a:spcAft>
                <a:spcPts val="0"/>
              </a:spcAft>
              <a:buNone/>
            </a:pPr>
            <a:r>
              <a:rPr lang="tr-TR"/>
              <a:t>Başka adları da vardır. Clipboard Coding, Software Cloning, Software Propogation gibi.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0" lang="tr-TR"/>
              <a:t>İstisnai Durum :</a:t>
            </a:r>
            <a:endParaRPr/>
          </a:p>
        </p:txBody>
      </p:sp>
      <p:sp>
        <p:nvSpPr>
          <p:cNvPr id="326" name="Google Shape;32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Bu aslında bir inanışı sorgusuz sualsiz kabul etmekten dolayı isimlendirilmiş bir desendir. Çoğu zaman geliştirici bir çözüm için kullandığı bileşenleri, prensip ile desenleri, kod parçalarının nasıl çalıştığını/niye kullanıldığını bilmeden uygular. Bu sıkı sıkıya bağlılık aynı felsefeleri başka çözümlerde de kullanmaya çalışmasına yol açar. Bir nevi Copy-Paste Programming Anti-Pattern yaklaşımının bir sonucu olarak ortaya çıkabilir. Geliştirici çözüm için bir kod parçasını gerekli olup olmadığını ve nasıl çalıştığını anlamadan bir yerden bir yere taşıyarak uygulamaya çalışır.</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i="0" lang="tr-TR"/>
              <a:t>İstisnai Durum :</a:t>
            </a:r>
            <a:endParaRPr/>
          </a:p>
          <a:p>
            <a:pPr indent="0" lvl="0" marL="0" rtl="0" algn="l">
              <a:spcBef>
                <a:spcPts val="0"/>
              </a:spcBef>
              <a:spcAft>
                <a:spcPts val="0"/>
              </a:spcAft>
              <a:buNone/>
            </a:pPr>
            <a:r>
              <a:t/>
            </a:r>
            <a:endParaRPr/>
          </a:p>
        </p:txBody>
      </p:sp>
      <p:sp>
        <p:nvSpPr>
          <p:cNvPr id="334" name="Google Shape;33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tr-TR" sz="1200">
                <a:solidFill>
                  <a:schemeClr val="lt1"/>
                </a:solidFill>
                <a:latin typeface="Calibri"/>
                <a:ea typeface="Calibri"/>
                <a:cs typeface="Calibri"/>
                <a:sym typeface="Calibri"/>
              </a:rPr>
              <a:t>Photo by </a:t>
            </a:r>
            <a:r>
              <a:rPr b="0" i="0" lang="tr-TR" sz="1200" u="sng">
                <a:solidFill>
                  <a:schemeClr val="lt1"/>
                </a:solidFill>
                <a:latin typeface="Calibri"/>
                <a:ea typeface="Calibri"/>
                <a:cs typeface="Calibri"/>
                <a:sym typeface="Calibri"/>
                <a:hlinkClick r:id="rId2"/>
              </a:rPr>
              <a:t>Marcelo Leal</a:t>
            </a:r>
            <a:r>
              <a:rPr b="0" i="0" lang="tr-TR" sz="1200">
                <a:solidFill>
                  <a:schemeClr val="lt1"/>
                </a:solidFill>
                <a:latin typeface="Calibri"/>
                <a:ea typeface="Calibri"/>
                <a:cs typeface="Calibri"/>
                <a:sym typeface="Calibri"/>
              </a:rPr>
              <a:t> on </a:t>
            </a:r>
            <a:r>
              <a:rPr b="0" i="0" lang="tr-TR" sz="1200" u="sng">
                <a:solidFill>
                  <a:schemeClr val="lt1"/>
                </a:solidFill>
                <a:latin typeface="Calibri"/>
                <a:ea typeface="Calibri"/>
                <a:cs typeface="Calibri"/>
                <a:sym typeface="Calibri"/>
                <a:hlinkClick r:id="rId3"/>
              </a:rPr>
              <a:t>Unsplash</a:t>
            </a:r>
            <a:endParaRPr/>
          </a:p>
        </p:txBody>
      </p:sp>
      <p:sp>
        <p:nvSpPr>
          <p:cNvPr id="342" name="Google Shape;34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0a3a358b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 name="Google Shape;79;g80a3a358b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tr-TR"/>
              <a:t>2005lerde kod standartlarına uygun kod yazılması gerektiğini daha sık duymaya başladık. Birbirleriyle haberleşen component’ler artık birbirleriyle haberleşen servisler de içeren çok katmanlı uygulamalara evrildi. SOA’yı, Enterprise Service Pattern’leri içselleştirmeyle tanıştık.</a:t>
            </a:r>
            <a:endParaRPr/>
          </a:p>
        </p:txBody>
      </p:sp>
      <p:sp>
        <p:nvSpPr>
          <p:cNvPr id="80" name="Google Shape;80;g80a3a358b3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819b26316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819b26316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8819b26316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Açık kaynak ile bu kadar içli dışlı olsak bile takibi iyi yapmalı hemen her şeye atlamamalıyız. Teknoloji Radar bu anlamda bizim için önemli bir kılavuz.</a:t>
            </a:r>
            <a:endParaRPr/>
          </a:p>
        </p:txBody>
      </p:sp>
      <p:sp>
        <p:nvSpPr>
          <p:cNvPr id="380" name="Google Shape;38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GelecegeGiris.com gibi programlar, şirket için eğitimler vs ile ortak bir yazılım geliştirme kültürünün en baştan aşılanması çok önemli.</a:t>
            </a:r>
            <a:endParaRPr/>
          </a:p>
        </p:txBody>
      </p:sp>
      <p:sp>
        <p:nvSpPr>
          <p:cNvPr id="406" name="Google Shape;40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tr-TR" sz="1200">
                <a:solidFill>
                  <a:schemeClr val="dk1"/>
                </a:solidFill>
                <a:latin typeface="Calibri"/>
                <a:ea typeface="Calibri"/>
                <a:cs typeface="Calibri"/>
                <a:sym typeface="Calibri"/>
              </a:rPr>
              <a:t>Photo by </a:t>
            </a:r>
            <a:r>
              <a:rPr b="0" i="0" lang="tr-TR" sz="1200" u="sng">
                <a:solidFill>
                  <a:schemeClr val="dk1"/>
                </a:solidFill>
                <a:latin typeface="Calibri"/>
                <a:ea typeface="Calibri"/>
                <a:cs typeface="Calibri"/>
                <a:sym typeface="Calibri"/>
                <a:hlinkClick r:id="rId2"/>
              </a:rPr>
              <a:t>Samantha Gades</a:t>
            </a:r>
            <a:r>
              <a:rPr b="0" i="0" lang="tr-TR" sz="1200">
                <a:solidFill>
                  <a:schemeClr val="dk1"/>
                </a:solidFill>
                <a:latin typeface="Calibri"/>
                <a:ea typeface="Calibri"/>
                <a:cs typeface="Calibri"/>
                <a:sym typeface="Calibri"/>
              </a:rPr>
              <a:t> on </a:t>
            </a:r>
            <a:r>
              <a:rPr b="0" i="0" lang="tr-TR" sz="1200" u="sng">
                <a:solidFill>
                  <a:schemeClr val="dk1"/>
                </a:solidFill>
                <a:latin typeface="Calibri"/>
                <a:ea typeface="Calibri"/>
                <a:cs typeface="Calibri"/>
                <a:sym typeface="Calibri"/>
                <a:hlinkClick r:id="rId3"/>
              </a:rPr>
              <a:t>Unsplash</a:t>
            </a:r>
            <a:endParaRPr/>
          </a:p>
        </p:txBody>
      </p:sp>
      <p:sp>
        <p:nvSpPr>
          <p:cNvPr id="416" name="Google Shape;41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819b2631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 name="Google Shape;86;g8819b2631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tr-TR"/>
              <a:t>2010’ ların başlarından itibaren büyüyen enterprise çözümlerin getirdiği teknik borçlanma kod analiz araçlarının yaygınlaşmasına sebep oldu. ING Bank CAST kullanımı gibi.</a:t>
            </a:r>
            <a:endParaRPr/>
          </a:p>
        </p:txBody>
      </p:sp>
      <p:sp>
        <p:nvSpPr>
          <p:cNvPr id="87" name="Google Shape;87;g8819b2631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tr-T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Stackoverflow için not: Acaba Internet olmasaydı bugün nasıl yazılım geliştiriyor olurduk, ne kadar kaliteli iş çıkartırdık doğrusu merak ediyorum.</a:t>
            </a:r>
            <a:endParaRPr/>
          </a:p>
        </p:txBody>
      </p:sp>
      <p:sp>
        <p:nvSpPr>
          <p:cNvPr id="93" name="Google Shape;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tr-TR"/>
              <a:t>Genelde zamana atarız suçu ama içimizdeki şeytanı dinlediğimiz için başımıza ve hatta başkalarının başına türlü türlü çoraplar öreriz. Aslında bir günah işleriz ve bunun da adı teknik borçtur.</a:t>
            </a:r>
            <a:endParaRPr/>
          </a:p>
        </p:txBody>
      </p:sp>
      <p:sp>
        <p:nvSpPr>
          <p:cNvPr id="100" name="Google Shape;1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tr-TR" sz="1200">
                <a:solidFill>
                  <a:schemeClr val="dk1"/>
                </a:solidFill>
                <a:latin typeface="Calibri"/>
                <a:ea typeface="Calibri"/>
                <a:cs typeface="Calibri"/>
                <a:sym typeface="Calibri"/>
              </a:rPr>
              <a:t>Müslüm’den gelsin mi? :D</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tr-TR" sz="1200">
                <a:solidFill>
                  <a:schemeClr val="dk1"/>
                </a:solidFill>
                <a:latin typeface="Calibri"/>
                <a:ea typeface="Calibri"/>
                <a:cs typeface="Calibri"/>
                <a:sym typeface="Calibri"/>
              </a:rPr>
              <a:t>Photo by </a:t>
            </a:r>
            <a:r>
              <a:rPr b="0" i="0" lang="tr-TR" sz="1200" u="sng">
                <a:solidFill>
                  <a:schemeClr val="dk1"/>
                </a:solidFill>
                <a:latin typeface="Calibri"/>
                <a:ea typeface="Calibri"/>
                <a:cs typeface="Calibri"/>
                <a:sym typeface="Calibri"/>
                <a:hlinkClick r:id="rId2"/>
              </a:rPr>
              <a:t>Sebastian Herrmann</a:t>
            </a:r>
            <a:r>
              <a:rPr b="0" i="0" lang="tr-TR" sz="1200">
                <a:solidFill>
                  <a:schemeClr val="dk1"/>
                </a:solidFill>
                <a:latin typeface="Calibri"/>
                <a:ea typeface="Calibri"/>
                <a:cs typeface="Calibri"/>
                <a:sym typeface="Calibri"/>
              </a:rPr>
              <a:t> on </a:t>
            </a:r>
            <a:r>
              <a:rPr b="0" i="0" lang="tr-TR" sz="1200" u="sng">
                <a:solidFill>
                  <a:schemeClr val="dk1"/>
                </a:solidFill>
                <a:latin typeface="Calibri"/>
                <a:ea typeface="Calibri"/>
                <a:cs typeface="Calibri"/>
                <a:sym typeface="Calibri"/>
                <a:hlinkClick r:id="rId3"/>
              </a:rPr>
              <a:t>Unsplash</a:t>
            </a:r>
            <a:endParaRPr/>
          </a:p>
        </p:txBody>
      </p:sp>
      <p:sp>
        <p:nvSpPr>
          <p:cNvPr id="107" name="Google Shape;10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tr-TR" sz="1200">
                <a:solidFill>
                  <a:schemeClr val="dk1"/>
                </a:solidFill>
                <a:latin typeface="Calibri"/>
                <a:ea typeface="Calibri"/>
                <a:cs typeface="Calibri"/>
                <a:sym typeface="Calibri"/>
              </a:rPr>
              <a:t>Photo by </a:t>
            </a:r>
            <a:r>
              <a:rPr b="0" i="0" lang="tr-TR" sz="1200" u="sng">
                <a:solidFill>
                  <a:schemeClr val="dk1"/>
                </a:solidFill>
                <a:latin typeface="Calibri"/>
                <a:ea typeface="Calibri"/>
                <a:cs typeface="Calibri"/>
                <a:sym typeface="Calibri"/>
                <a:hlinkClick r:id="rId2"/>
              </a:rPr>
              <a:t>Josh Appel</a:t>
            </a:r>
            <a:r>
              <a:rPr b="0" i="0" lang="tr-TR" sz="1200">
                <a:solidFill>
                  <a:schemeClr val="dk1"/>
                </a:solidFill>
                <a:latin typeface="Calibri"/>
                <a:ea typeface="Calibri"/>
                <a:cs typeface="Calibri"/>
                <a:sym typeface="Calibri"/>
              </a:rPr>
              <a:t> on </a:t>
            </a:r>
            <a:r>
              <a:rPr b="0" i="0" lang="tr-TR" sz="1200" u="sng">
                <a:solidFill>
                  <a:schemeClr val="dk1"/>
                </a:solidFill>
                <a:latin typeface="Calibri"/>
                <a:ea typeface="Calibri"/>
                <a:cs typeface="Calibri"/>
                <a:sym typeface="Calibri"/>
                <a:hlinkClick r:id="rId3"/>
              </a:rPr>
              <a:t>Unsplash</a:t>
            </a:r>
            <a:endParaRPr/>
          </a:p>
        </p:txBody>
      </p:sp>
      <p:sp>
        <p:nvSpPr>
          <p:cNvPr id="117" name="Google Shape;11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tr-TR" sz="1200">
                <a:solidFill>
                  <a:schemeClr val="dk1"/>
                </a:solidFill>
                <a:latin typeface="Calibri"/>
                <a:ea typeface="Calibri"/>
                <a:cs typeface="Calibri"/>
                <a:sym typeface="Calibri"/>
              </a:rPr>
              <a:t>Photo by </a:t>
            </a:r>
            <a:r>
              <a:rPr b="0" i="0" lang="tr-TR" sz="1200" u="sng">
                <a:solidFill>
                  <a:schemeClr val="dk1"/>
                </a:solidFill>
                <a:latin typeface="Calibri"/>
                <a:ea typeface="Calibri"/>
                <a:cs typeface="Calibri"/>
                <a:sym typeface="Calibri"/>
                <a:hlinkClick r:id="rId2"/>
              </a:rPr>
              <a:t>Victor Garcia</a:t>
            </a:r>
            <a:r>
              <a:rPr b="0" i="0" lang="tr-TR" sz="1200">
                <a:solidFill>
                  <a:schemeClr val="dk1"/>
                </a:solidFill>
                <a:latin typeface="Calibri"/>
                <a:ea typeface="Calibri"/>
                <a:cs typeface="Calibri"/>
                <a:sym typeface="Calibri"/>
              </a:rPr>
              <a:t> on </a:t>
            </a:r>
            <a:r>
              <a:rPr b="0" i="0" lang="tr-TR" sz="1200" u="sng">
                <a:solidFill>
                  <a:schemeClr val="dk1"/>
                </a:solidFill>
                <a:latin typeface="Calibri"/>
                <a:ea typeface="Calibri"/>
                <a:cs typeface="Calibri"/>
                <a:sym typeface="Calibri"/>
                <a:hlinkClick r:id="rId3"/>
              </a:rPr>
              <a:t>Unsplash</a:t>
            </a:r>
            <a:endParaRPr/>
          </a:p>
        </p:txBody>
      </p:sp>
      <p:sp>
        <p:nvSpPr>
          <p:cNvPr id="126" name="Google Shape;12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g8819b26316_0_11"/>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8819b26316_0_11"/>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8819b26316_0_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g8819b26316_0_46"/>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8819b26316_0_46"/>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1" name="Google Shape;51;g8819b26316_0_4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g8819b26316_0_5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4" name="Shape 54"/>
        <p:cNvGrpSpPr/>
        <p:nvPr/>
      </p:nvGrpSpPr>
      <p:grpSpPr>
        <a:xfrm>
          <a:off x="0" y="0"/>
          <a:ext cx="0" cy="0"/>
          <a:chOff x="0" y="0"/>
          <a:chExt cx="0" cy="0"/>
        </a:xfrm>
      </p:grpSpPr>
      <p:sp>
        <p:nvSpPr>
          <p:cNvPr id="55" name="Google Shape;55;g8819b26316_0_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g8819b26316_0_5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57" name="Google Shape;57;g8819b26316_0_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g8819b26316_0_5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g8819b26316_0_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g8819b26316_0_15"/>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8819b26316_0_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g8819b26316_0_1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8819b26316_0_18"/>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 name="Google Shape;23;g8819b26316_0_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g8819b26316_0_2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8819b26316_0_22"/>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 name="Google Shape;27;g8819b26316_0_22"/>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 name="Google Shape;28;g8819b26316_0_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g8819b26316_0_2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8819b26316_0_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g8819b26316_0_30"/>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8819b26316_0_30"/>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5" name="Google Shape;35;g8819b26316_0_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g8819b26316_0_34"/>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8819b26316_0_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8819b26316_0_3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8819b26316_0_37"/>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8819b26316_0_37"/>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8819b26316_0_37"/>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4" name="Google Shape;44;g8819b26316_0_3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g8819b26316_0_43"/>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7" name="Google Shape;47;g8819b26316_0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8819b26316_0_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8819b26316_0_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12" name="Google Shape;12;g8819b26316_0_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4" name="Shape 64"/>
        <p:cNvGrpSpPr/>
        <p:nvPr/>
      </p:nvGrpSpPr>
      <p:grpSpPr>
        <a:xfrm>
          <a:off x="0" y="0"/>
          <a:ext cx="0" cy="0"/>
          <a:chOff x="0" y="0"/>
          <a:chExt cx="0" cy="0"/>
        </a:xfrm>
      </p:grpSpPr>
      <p:pic>
        <p:nvPicPr>
          <p:cNvPr id="65" name="Google Shape;65;p1"/>
          <p:cNvPicPr preferRelativeResize="0"/>
          <p:nvPr/>
        </p:nvPicPr>
        <p:blipFill rotWithShape="1">
          <a:blip r:embed="rId3">
            <a:alphaModFix amt="85000"/>
          </a:blip>
          <a:srcRect b="0" l="11299" r="11515" t="0"/>
          <a:stretch/>
        </p:blipFill>
        <p:spPr>
          <a:xfrm>
            <a:off x="4252200" y="0"/>
            <a:ext cx="7939794" cy="6857999"/>
          </a:xfrm>
          <a:prstGeom prst="rect">
            <a:avLst/>
          </a:prstGeom>
          <a:noFill/>
          <a:ln>
            <a:noFill/>
          </a:ln>
        </p:spPr>
      </p:pic>
      <p:sp>
        <p:nvSpPr>
          <p:cNvPr id="66" name="Google Shape;66;p1"/>
          <p:cNvSpPr txBox="1"/>
          <p:nvPr>
            <p:ph idx="1" type="subTitle"/>
          </p:nvPr>
        </p:nvSpPr>
        <p:spPr>
          <a:xfrm>
            <a:off x="163650" y="4858251"/>
            <a:ext cx="4023300" cy="1568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tr-TR" sz="2000">
                <a:solidFill>
                  <a:srgbClr val="FFFFFF"/>
                </a:solidFill>
              </a:rPr>
              <a:t>Burak Selim Şenyurt</a:t>
            </a:r>
            <a:endParaRPr>
              <a:solidFill>
                <a:srgbClr val="FFFFFF"/>
              </a:solidFill>
            </a:endParaRPr>
          </a:p>
          <a:p>
            <a:pPr indent="0" lvl="0" marL="0" rtl="0" algn="l">
              <a:lnSpc>
                <a:spcPct val="90000"/>
              </a:lnSpc>
              <a:spcBef>
                <a:spcPts val="1000"/>
              </a:spcBef>
              <a:spcAft>
                <a:spcPts val="0"/>
              </a:spcAft>
              <a:buClr>
                <a:schemeClr val="lt1"/>
              </a:buClr>
              <a:buSzPts val="2000"/>
              <a:buNone/>
            </a:pPr>
            <a:r>
              <a:t/>
            </a:r>
            <a:endParaRPr sz="2000">
              <a:solidFill>
                <a:srgbClr val="FFFFFF"/>
              </a:solidFill>
            </a:endParaRPr>
          </a:p>
          <a:p>
            <a:pPr indent="0" lvl="0" marL="0" rtl="0" algn="l">
              <a:lnSpc>
                <a:spcPct val="90000"/>
              </a:lnSpc>
              <a:spcBef>
                <a:spcPts val="1000"/>
              </a:spcBef>
              <a:spcAft>
                <a:spcPts val="0"/>
              </a:spcAft>
              <a:buClr>
                <a:schemeClr val="lt1"/>
              </a:buClr>
              <a:buSzPts val="2000"/>
              <a:buNone/>
            </a:pPr>
            <a:r>
              <a:rPr lang="tr-TR" sz="2000">
                <a:solidFill>
                  <a:srgbClr val="FFFFFF"/>
                </a:solidFill>
              </a:rPr>
              <a:t>DT - </a:t>
            </a:r>
            <a:r>
              <a:rPr lang="tr-TR" sz="2000">
                <a:solidFill>
                  <a:srgbClr val="FFFFFF"/>
                </a:solidFill>
              </a:rPr>
              <a:t>Turkuaz</a:t>
            </a:r>
            <a:endParaRPr sz="2000">
              <a:solidFill>
                <a:srgbClr val="FFFFFF"/>
              </a:solidFill>
            </a:endParaRPr>
          </a:p>
          <a:p>
            <a:pPr indent="0" lvl="0" marL="0" rtl="0" algn="l">
              <a:lnSpc>
                <a:spcPct val="90000"/>
              </a:lnSpc>
              <a:spcBef>
                <a:spcPts val="1000"/>
              </a:spcBef>
              <a:spcAft>
                <a:spcPts val="0"/>
              </a:spcAft>
              <a:buClr>
                <a:schemeClr val="lt1"/>
              </a:buClr>
              <a:buSzPts val="2000"/>
              <a:buNone/>
            </a:pPr>
            <a:r>
              <a:rPr lang="tr-TR" sz="2000">
                <a:solidFill>
                  <a:srgbClr val="FFFFFF"/>
                </a:solidFill>
              </a:rPr>
              <a:t>Mali İşler ve Ortak Modüller</a:t>
            </a:r>
            <a:endParaRPr>
              <a:solidFill>
                <a:srgbClr val="FFFFFF"/>
              </a:solidFill>
            </a:endParaRPr>
          </a:p>
        </p:txBody>
      </p:sp>
      <p:sp>
        <p:nvSpPr>
          <p:cNvPr id="67" name="Google Shape;67;p1"/>
          <p:cNvSpPr/>
          <p:nvPr/>
        </p:nvSpPr>
        <p:spPr>
          <a:xfrm>
            <a:off x="166704" y="4532245"/>
            <a:ext cx="3977700" cy="18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 name="Google Shape;68;p1"/>
          <p:cNvSpPr txBox="1"/>
          <p:nvPr>
            <p:ph type="ctrTitle"/>
          </p:nvPr>
        </p:nvSpPr>
        <p:spPr>
          <a:xfrm>
            <a:off x="163650" y="655888"/>
            <a:ext cx="4337700" cy="23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tr-TR" sz="4400">
                <a:solidFill>
                  <a:srgbClr val="FFFFFF"/>
                </a:solidFill>
              </a:rPr>
              <a:t>Beş Dakikalık Yolu Bir Saatte Gitmek</a:t>
            </a:r>
            <a:br>
              <a:rPr lang="tr-TR" sz="4400">
                <a:solidFill>
                  <a:srgbClr val="FFFFFF"/>
                </a:solidFill>
              </a:rPr>
            </a:br>
            <a:r>
              <a:rPr i="1" lang="tr-TR" sz="2600">
                <a:solidFill>
                  <a:srgbClr val="FFFFFF"/>
                </a:solidFill>
              </a:rPr>
              <a:t>(Bir AntiPattern Macerası)</a:t>
            </a:r>
            <a:endParaRPr sz="51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cxnSp>
        <p:nvCxnSpPr>
          <p:cNvPr id="137" name="Google Shape;137;p7"/>
          <p:cNvCxnSpPr/>
          <p:nvPr/>
        </p:nvCxnSpPr>
        <p:spPr>
          <a:xfrm rot="10800000">
            <a:off x="9640957" y="1152939"/>
            <a:ext cx="0" cy="4359965"/>
          </a:xfrm>
          <a:prstGeom prst="straightConnector1">
            <a:avLst/>
          </a:prstGeom>
          <a:noFill/>
          <a:ln cap="flat" cmpd="sng" w="57150">
            <a:solidFill>
              <a:srgbClr val="00B0F0"/>
            </a:solidFill>
            <a:prstDash val="solid"/>
            <a:miter lim="800000"/>
            <a:headEnd len="sm" w="sm" type="none"/>
            <a:tailEnd len="med" w="med" type="triangle"/>
          </a:ln>
        </p:spPr>
      </p:cxnSp>
      <p:cxnSp>
        <p:nvCxnSpPr>
          <p:cNvPr id="138" name="Google Shape;138;p7"/>
          <p:cNvCxnSpPr/>
          <p:nvPr/>
        </p:nvCxnSpPr>
        <p:spPr>
          <a:xfrm>
            <a:off x="1808922" y="5499652"/>
            <a:ext cx="8574156" cy="0"/>
          </a:xfrm>
          <a:prstGeom prst="straightConnector1">
            <a:avLst/>
          </a:prstGeom>
          <a:noFill/>
          <a:ln cap="flat" cmpd="sng" w="57150">
            <a:solidFill>
              <a:srgbClr val="002060"/>
            </a:solidFill>
            <a:prstDash val="solid"/>
            <a:miter lim="800000"/>
            <a:headEnd len="sm" w="sm" type="none"/>
            <a:tailEnd len="med" w="med" type="triangle"/>
          </a:ln>
        </p:spPr>
      </p:cxnSp>
      <p:cxnSp>
        <p:nvCxnSpPr>
          <p:cNvPr id="139" name="Google Shape;139;p7"/>
          <p:cNvCxnSpPr/>
          <p:nvPr/>
        </p:nvCxnSpPr>
        <p:spPr>
          <a:xfrm rot="10800000">
            <a:off x="1822174" y="1152939"/>
            <a:ext cx="0" cy="4359965"/>
          </a:xfrm>
          <a:prstGeom prst="straightConnector1">
            <a:avLst/>
          </a:prstGeom>
          <a:noFill/>
          <a:ln cap="flat" cmpd="sng" w="57150">
            <a:solidFill>
              <a:srgbClr val="002060"/>
            </a:solidFill>
            <a:prstDash val="solid"/>
            <a:miter lim="800000"/>
            <a:headEnd len="sm" w="sm" type="none"/>
            <a:tailEnd len="med" w="med" type="triangle"/>
          </a:ln>
        </p:spPr>
      </p:cxnSp>
      <p:sp>
        <p:nvSpPr>
          <p:cNvPr id="140" name="Google Shape;140;p7"/>
          <p:cNvSpPr txBox="1"/>
          <p:nvPr/>
        </p:nvSpPr>
        <p:spPr>
          <a:xfrm rot="-5400000">
            <a:off x="494151" y="3198167"/>
            <a:ext cx="20541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2060"/>
                </a:solidFill>
                <a:latin typeface="Calibri"/>
                <a:ea typeface="Calibri"/>
                <a:cs typeface="Calibri"/>
                <a:sym typeface="Calibri"/>
              </a:rPr>
              <a:t>Cost of Change</a:t>
            </a:r>
            <a:endParaRPr sz="2400">
              <a:solidFill>
                <a:srgbClr val="002060"/>
              </a:solidFill>
              <a:latin typeface="Calibri"/>
              <a:ea typeface="Calibri"/>
              <a:cs typeface="Calibri"/>
              <a:sym typeface="Calibri"/>
            </a:endParaRPr>
          </a:p>
        </p:txBody>
      </p:sp>
      <p:sp>
        <p:nvSpPr>
          <p:cNvPr id="141" name="Google Shape;141;p7"/>
          <p:cNvSpPr txBox="1"/>
          <p:nvPr/>
        </p:nvSpPr>
        <p:spPr>
          <a:xfrm>
            <a:off x="1109325" y="691274"/>
            <a:ext cx="75373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2060"/>
                </a:solidFill>
                <a:latin typeface="Calibri"/>
                <a:ea typeface="Calibri"/>
                <a:cs typeface="Calibri"/>
                <a:sym typeface="Calibri"/>
              </a:rPr>
              <a:t>High</a:t>
            </a:r>
            <a:endParaRPr/>
          </a:p>
        </p:txBody>
      </p:sp>
      <p:sp>
        <p:nvSpPr>
          <p:cNvPr id="142" name="Google Shape;142;p7"/>
          <p:cNvSpPr txBox="1"/>
          <p:nvPr/>
        </p:nvSpPr>
        <p:spPr>
          <a:xfrm>
            <a:off x="1086486" y="5439360"/>
            <a:ext cx="6948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2060"/>
                </a:solidFill>
                <a:latin typeface="Calibri"/>
                <a:ea typeface="Calibri"/>
                <a:cs typeface="Calibri"/>
                <a:sym typeface="Calibri"/>
              </a:rPr>
              <a:t>Low</a:t>
            </a:r>
            <a:endParaRPr sz="2400">
              <a:solidFill>
                <a:srgbClr val="002060"/>
              </a:solidFill>
              <a:latin typeface="Calibri"/>
              <a:ea typeface="Calibri"/>
              <a:cs typeface="Calibri"/>
              <a:sym typeface="Calibri"/>
            </a:endParaRPr>
          </a:p>
        </p:txBody>
      </p:sp>
      <p:sp>
        <p:nvSpPr>
          <p:cNvPr id="143" name="Google Shape;143;p7"/>
          <p:cNvSpPr txBox="1"/>
          <p:nvPr/>
        </p:nvSpPr>
        <p:spPr>
          <a:xfrm>
            <a:off x="10423960" y="5253410"/>
            <a:ext cx="8050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chemeClr val="dk1"/>
                </a:solidFill>
                <a:latin typeface="Calibri"/>
                <a:ea typeface="Calibri"/>
                <a:cs typeface="Calibri"/>
                <a:sym typeface="Calibri"/>
              </a:rPr>
              <a:t>Time</a:t>
            </a:r>
            <a:endParaRPr/>
          </a:p>
        </p:txBody>
      </p:sp>
      <p:sp>
        <p:nvSpPr>
          <p:cNvPr id="144" name="Google Shape;144;p7"/>
          <p:cNvSpPr/>
          <p:nvPr/>
        </p:nvSpPr>
        <p:spPr>
          <a:xfrm rot="5400000">
            <a:off x="8241116" y="3102088"/>
            <a:ext cx="35418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B0F0"/>
                </a:solidFill>
                <a:latin typeface="Calibri"/>
                <a:ea typeface="Calibri"/>
                <a:cs typeface="Calibri"/>
                <a:sym typeface="Calibri"/>
              </a:rPr>
              <a:t>Responsiveness to Change </a:t>
            </a:r>
            <a:endParaRPr/>
          </a:p>
        </p:txBody>
      </p:sp>
      <p:sp>
        <p:nvSpPr>
          <p:cNvPr id="145" name="Google Shape;145;p7"/>
          <p:cNvSpPr txBox="1"/>
          <p:nvPr/>
        </p:nvSpPr>
        <p:spPr>
          <a:xfrm>
            <a:off x="9203039" y="691274"/>
            <a:ext cx="75373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B0F0"/>
                </a:solidFill>
                <a:latin typeface="Calibri"/>
                <a:ea typeface="Calibri"/>
                <a:cs typeface="Calibri"/>
                <a:sym typeface="Calibri"/>
              </a:rPr>
              <a:t>High</a:t>
            </a:r>
            <a:endParaRPr/>
          </a:p>
        </p:txBody>
      </p:sp>
      <p:sp>
        <p:nvSpPr>
          <p:cNvPr id="146" name="Google Shape;146;p7"/>
          <p:cNvSpPr txBox="1"/>
          <p:nvPr/>
        </p:nvSpPr>
        <p:spPr>
          <a:xfrm>
            <a:off x="9261965" y="5439360"/>
            <a:ext cx="6948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B0F0"/>
                </a:solidFill>
                <a:latin typeface="Calibri"/>
                <a:ea typeface="Calibri"/>
                <a:cs typeface="Calibri"/>
                <a:sym typeface="Calibri"/>
              </a:rPr>
              <a:t>Low</a:t>
            </a:r>
            <a:endParaRPr sz="2400">
              <a:solidFill>
                <a:srgbClr val="00B0F0"/>
              </a:solidFill>
              <a:latin typeface="Calibri"/>
              <a:ea typeface="Calibri"/>
              <a:cs typeface="Calibri"/>
              <a:sym typeface="Calibri"/>
            </a:endParaRPr>
          </a:p>
        </p:txBody>
      </p:sp>
      <p:cxnSp>
        <p:nvCxnSpPr>
          <p:cNvPr id="147" name="Google Shape;147;p7"/>
          <p:cNvCxnSpPr/>
          <p:nvPr/>
        </p:nvCxnSpPr>
        <p:spPr>
          <a:xfrm flipH="1">
            <a:off x="2014289" y="1562019"/>
            <a:ext cx="7599038" cy="1"/>
          </a:xfrm>
          <a:prstGeom prst="straightConnector1">
            <a:avLst/>
          </a:prstGeom>
          <a:noFill/>
          <a:ln cap="flat" cmpd="sng" w="38100">
            <a:solidFill>
              <a:srgbClr val="00B0F0"/>
            </a:solidFill>
            <a:prstDash val="dash"/>
            <a:miter lim="800000"/>
            <a:headEnd len="sm" w="sm" type="none"/>
            <a:tailEnd len="sm" w="sm" type="none"/>
          </a:ln>
        </p:spPr>
      </p:cxnSp>
      <p:cxnSp>
        <p:nvCxnSpPr>
          <p:cNvPr id="148" name="Google Shape;148;p7"/>
          <p:cNvCxnSpPr/>
          <p:nvPr/>
        </p:nvCxnSpPr>
        <p:spPr>
          <a:xfrm flipH="1">
            <a:off x="1852423" y="5030278"/>
            <a:ext cx="7599038" cy="1"/>
          </a:xfrm>
          <a:prstGeom prst="straightConnector1">
            <a:avLst/>
          </a:prstGeom>
          <a:noFill/>
          <a:ln cap="flat" cmpd="sng" w="38100">
            <a:solidFill>
              <a:srgbClr val="002060"/>
            </a:solidFill>
            <a:prstDash val="dash"/>
            <a:miter lim="800000"/>
            <a:headEnd len="sm" w="sm" type="none"/>
            <a:tailEnd len="sm" w="sm" type="none"/>
          </a:ln>
        </p:spPr>
      </p:cxnSp>
      <p:sp>
        <p:nvSpPr>
          <p:cNvPr id="149" name="Google Shape;149;p7"/>
          <p:cNvSpPr txBox="1"/>
          <p:nvPr/>
        </p:nvSpPr>
        <p:spPr>
          <a:xfrm>
            <a:off x="4686977" y="5017027"/>
            <a:ext cx="1669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2060"/>
                </a:solidFill>
                <a:latin typeface="Calibri"/>
                <a:ea typeface="Calibri"/>
                <a:cs typeface="Calibri"/>
                <a:sym typeface="Calibri"/>
              </a:rPr>
              <a:t>optimal line</a:t>
            </a:r>
            <a:endParaRPr sz="2400">
              <a:solidFill>
                <a:srgbClr val="002060"/>
              </a:solidFill>
              <a:latin typeface="Calibri"/>
              <a:ea typeface="Calibri"/>
              <a:cs typeface="Calibri"/>
              <a:sym typeface="Calibri"/>
            </a:endParaRPr>
          </a:p>
        </p:txBody>
      </p:sp>
      <p:sp>
        <p:nvSpPr>
          <p:cNvPr id="150" name="Google Shape;150;p7"/>
          <p:cNvSpPr txBox="1"/>
          <p:nvPr/>
        </p:nvSpPr>
        <p:spPr>
          <a:xfrm>
            <a:off x="4686977" y="1127514"/>
            <a:ext cx="1669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B0F0"/>
                </a:solidFill>
                <a:latin typeface="Calibri"/>
                <a:ea typeface="Calibri"/>
                <a:cs typeface="Calibri"/>
                <a:sym typeface="Calibri"/>
              </a:rPr>
              <a:t>optimal line</a:t>
            </a:r>
            <a:endParaRPr sz="2400">
              <a:solidFill>
                <a:srgbClr val="00B0F0"/>
              </a:solidFill>
              <a:latin typeface="Calibri"/>
              <a:ea typeface="Calibri"/>
              <a:cs typeface="Calibri"/>
              <a:sym typeface="Calibri"/>
            </a:endParaRPr>
          </a:p>
        </p:txBody>
      </p:sp>
      <p:sp>
        <p:nvSpPr>
          <p:cNvPr id="151" name="Google Shape;151;p7"/>
          <p:cNvSpPr/>
          <p:nvPr/>
        </p:nvSpPr>
        <p:spPr>
          <a:xfrm>
            <a:off x="1962402" y="1698605"/>
            <a:ext cx="7354956" cy="3710609"/>
          </a:xfrm>
          <a:custGeom>
            <a:rect b="b" l="l" r="r" t="t"/>
            <a:pathLst>
              <a:path extrusionOk="0" h="3710609" w="7354956">
                <a:moveTo>
                  <a:pt x="0" y="3710609"/>
                </a:moveTo>
                <a:cubicBezTo>
                  <a:pt x="569843" y="3671957"/>
                  <a:pt x="1139687" y="3633305"/>
                  <a:pt x="1616765" y="3538331"/>
                </a:cubicBezTo>
                <a:cubicBezTo>
                  <a:pt x="2093843" y="3443357"/>
                  <a:pt x="2356678" y="3355008"/>
                  <a:pt x="2862469" y="3140765"/>
                </a:cubicBezTo>
                <a:cubicBezTo>
                  <a:pt x="3368260" y="2926522"/>
                  <a:pt x="4130261" y="2562087"/>
                  <a:pt x="4651513" y="2252870"/>
                </a:cubicBezTo>
                <a:cubicBezTo>
                  <a:pt x="5172765" y="1943653"/>
                  <a:pt x="5539408" y="1660939"/>
                  <a:pt x="5989982" y="1285461"/>
                </a:cubicBezTo>
                <a:cubicBezTo>
                  <a:pt x="6440556" y="909983"/>
                  <a:pt x="7120834" y="216452"/>
                  <a:pt x="7354956" y="0"/>
                </a:cubicBezTo>
              </a:path>
            </a:pathLst>
          </a:custGeom>
          <a:noFill/>
          <a:ln cap="flat" cmpd="sng" w="571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7"/>
          <p:cNvSpPr/>
          <p:nvPr/>
        </p:nvSpPr>
        <p:spPr>
          <a:xfrm rot="-7772176">
            <a:off x="1973427" y="1324434"/>
            <a:ext cx="7491186" cy="3433503"/>
          </a:xfrm>
          <a:custGeom>
            <a:rect b="b" l="l" r="r" t="t"/>
            <a:pathLst>
              <a:path extrusionOk="0" h="3710609" w="7354956">
                <a:moveTo>
                  <a:pt x="0" y="3710609"/>
                </a:moveTo>
                <a:cubicBezTo>
                  <a:pt x="569843" y="3671957"/>
                  <a:pt x="1139687" y="3633305"/>
                  <a:pt x="1616765" y="3538331"/>
                </a:cubicBezTo>
                <a:cubicBezTo>
                  <a:pt x="2093843" y="3443357"/>
                  <a:pt x="2356678" y="3355008"/>
                  <a:pt x="2862469" y="3140765"/>
                </a:cubicBezTo>
                <a:cubicBezTo>
                  <a:pt x="3368260" y="2926522"/>
                  <a:pt x="4130261" y="2562087"/>
                  <a:pt x="4651513" y="2252870"/>
                </a:cubicBezTo>
                <a:cubicBezTo>
                  <a:pt x="5172765" y="1943653"/>
                  <a:pt x="5539408" y="1660939"/>
                  <a:pt x="5989982" y="1285461"/>
                </a:cubicBezTo>
                <a:cubicBezTo>
                  <a:pt x="6440556" y="909983"/>
                  <a:pt x="7120834" y="216452"/>
                  <a:pt x="7354956" y="0"/>
                </a:cubicBezTo>
              </a:path>
            </a:pathLst>
          </a:custGeom>
          <a:noFill/>
          <a:ln cap="flat" cmpd="sng" w="571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7"/>
          <p:cNvSpPr txBox="1"/>
          <p:nvPr/>
        </p:nvSpPr>
        <p:spPr>
          <a:xfrm rot="1294119">
            <a:off x="4817528" y="2008459"/>
            <a:ext cx="9444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B0F0"/>
                </a:solidFill>
                <a:latin typeface="Calibri"/>
                <a:ea typeface="Calibri"/>
                <a:cs typeface="Calibri"/>
                <a:sym typeface="Calibri"/>
              </a:rPr>
              <a:t>actual</a:t>
            </a:r>
            <a:endParaRPr sz="2400">
              <a:solidFill>
                <a:srgbClr val="00B0F0"/>
              </a:solidFill>
              <a:latin typeface="Calibri"/>
              <a:ea typeface="Calibri"/>
              <a:cs typeface="Calibri"/>
              <a:sym typeface="Calibri"/>
            </a:endParaRPr>
          </a:p>
        </p:txBody>
      </p:sp>
      <p:sp>
        <p:nvSpPr>
          <p:cNvPr id="154" name="Google Shape;154;p7"/>
          <p:cNvSpPr txBox="1"/>
          <p:nvPr/>
        </p:nvSpPr>
        <p:spPr>
          <a:xfrm rot="-1399966">
            <a:off x="4818543" y="4119646"/>
            <a:ext cx="94448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002060"/>
                </a:solidFill>
                <a:latin typeface="Calibri"/>
                <a:ea typeface="Calibri"/>
                <a:cs typeface="Calibri"/>
                <a:sym typeface="Calibri"/>
              </a:rPr>
              <a:t>actual</a:t>
            </a:r>
            <a:endParaRPr sz="2400">
              <a:solidFill>
                <a:srgbClr val="002060"/>
              </a:solidFill>
              <a:latin typeface="Calibri"/>
              <a:ea typeface="Calibri"/>
              <a:cs typeface="Calibri"/>
              <a:sym typeface="Calibri"/>
            </a:endParaRPr>
          </a:p>
        </p:txBody>
      </p:sp>
      <p:cxnSp>
        <p:nvCxnSpPr>
          <p:cNvPr id="155" name="Google Shape;155;p7"/>
          <p:cNvCxnSpPr/>
          <p:nvPr/>
        </p:nvCxnSpPr>
        <p:spPr>
          <a:xfrm>
            <a:off x="8415131" y="2627566"/>
            <a:ext cx="0" cy="2402712"/>
          </a:xfrm>
          <a:prstGeom prst="straightConnector1">
            <a:avLst/>
          </a:prstGeom>
          <a:noFill/>
          <a:ln cap="flat" cmpd="sng" w="76200">
            <a:solidFill>
              <a:srgbClr val="FF0000"/>
            </a:solidFill>
            <a:prstDash val="solid"/>
            <a:miter lim="800000"/>
            <a:headEnd len="med" w="med" type="triangle"/>
            <a:tailEnd len="med" w="med" type="triangle"/>
          </a:ln>
        </p:spPr>
      </p:cxnSp>
      <p:sp>
        <p:nvSpPr>
          <p:cNvPr id="156" name="Google Shape;156;p7"/>
          <p:cNvSpPr txBox="1"/>
          <p:nvPr/>
        </p:nvSpPr>
        <p:spPr>
          <a:xfrm>
            <a:off x="8426254" y="2960872"/>
            <a:ext cx="79085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2400">
                <a:solidFill>
                  <a:srgbClr val="FF0000"/>
                </a:solidFill>
                <a:latin typeface="Calibri"/>
                <a:ea typeface="Calibri"/>
                <a:cs typeface="Calibri"/>
                <a:sym typeface="Calibri"/>
              </a:rPr>
              <a:t>Tech</a:t>
            </a:r>
            <a:endParaRPr sz="2400">
              <a:solidFill>
                <a:srgbClr val="FF0000"/>
              </a:solidFill>
              <a:latin typeface="Calibri"/>
              <a:ea typeface="Calibri"/>
              <a:cs typeface="Calibri"/>
              <a:sym typeface="Calibri"/>
            </a:endParaRPr>
          </a:p>
          <a:p>
            <a:pPr indent="0" lvl="0" marL="0" marR="0" rtl="0" algn="l">
              <a:spcBef>
                <a:spcPts val="0"/>
              </a:spcBef>
              <a:spcAft>
                <a:spcPts val="0"/>
              </a:spcAft>
              <a:buNone/>
            </a:pPr>
            <a:r>
              <a:rPr lang="tr-TR" sz="2400">
                <a:solidFill>
                  <a:srgbClr val="FF0000"/>
                </a:solidFill>
                <a:latin typeface="Calibri"/>
                <a:ea typeface="Calibri"/>
                <a:cs typeface="Calibri"/>
                <a:sym typeface="Calibri"/>
              </a:rPr>
              <a:t>Debt</a:t>
            </a:r>
            <a:endParaRPr sz="2400">
              <a:solidFill>
                <a:srgbClr val="FF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1" name="Shape 161"/>
        <p:cNvGrpSpPr/>
        <p:nvPr/>
      </p:nvGrpSpPr>
      <p:grpSpPr>
        <a:xfrm>
          <a:off x="0" y="0"/>
          <a:ext cx="0" cy="0"/>
          <a:chOff x="0" y="0"/>
          <a:chExt cx="0" cy="0"/>
        </a:xfrm>
      </p:grpSpPr>
      <p:sp>
        <p:nvSpPr>
          <p:cNvPr id="162" name="Google Shape;162;p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light&#10;&#10;Description automatically generated" id="163" name="Google Shape;163;p8"/>
          <p:cNvPicPr preferRelativeResize="0"/>
          <p:nvPr/>
        </p:nvPicPr>
        <p:blipFill rotWithShape="1">
          <a:blip r:embed="rId3">
            <a:alphaModFix/>
          </a:blip>
          <a:srcRect b="13406" l="0" r="9091" t="9984"/>
          <a:stretch/>
        </p:blipFill>
        <p:spPr>
          <a:xfrm>
            <a:off x="20" y="10"/>
            <a:ext cx="12191980" cy="6857990"/>
          </a:xfrm>
          <a:prstGeom prst="rect">
            <a:avLst/>
          </a:prstGeom>
          <a:noFill/>
          <a:ln>
            <a:noFill/>
          </a:ln>
        </p:spPr>
      </p:pic>
      <p:sp>
        <p:nvSpPr>
          <p:cNvPr id="164" name="Google Shape;164;p8"/>
          <p:cNvSpPr/>
          <p:nvPr/>
        </p:nvSpPr>
        <p:spPr>
          <a:xfrm>
            <a:off x="3"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8"/>
          <p:cNvSpPr txBox="1"/>
          <p:nvPr>
            <p:ph type="title"/>
          </p:nvPr>
        </p:nvSpPr>
        <p:spPr>
          <a:xfrm>
            <a:off x="477981" y="1122362"/>
            <a:ext cx="4023360" cy="280221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800"/>
              <a:buFont typeface="Calibri"/>
              <a:buNone/>
            </a:pPr>
            <a:r>
              <a:rPr lang="tr-TR" sz="4800">
                <a:solidFill>
                  <a:srgbClr val="FFFFFF"/>
                </a:solidFill>
              </a:rPr>
              <a:t>Sebep…</a:t>
            </a:r>
            <a:endParaRPr sz="4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9"/>
          <p:cNvSpPr txBox="1"/>
          <p:nvPr/>
        </p:nvSpPr>
        <p:spPr>
          <a:xfrm>
            <a:off x="3773801" y="1351204"/>
            <a:ext cx="7777956" cy="1456862"/>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Clr>
                <a:srgbClr val="000000"/>
              </a:buClr>
              <a:buSzPts val="2800"/>
              <a:buFont typeface="Arial"/>
              <a:buNone/>
            </a:pPr>
            <a:r>
              <a:rPr b="0" i="0" lang="tr-TR" sz="2800" u="none" cap="none" strike="noStrike">
                <a:solidFill>
                  <a:srgbClr val="000000"/>
                </a:solidFill>
                <a:latin typeface="Calibri"/>
                <a:ea typeface="Calibri"/>
                <a:cs typeface="Calibri"/>
                <a:sym typeface="Calibri"/>
              </a:rPr>
              <a:t>Anti-pattern is just like pattern, except that instead of solution it gives something that looks superficially like a solution, but isn't one. </a:t>
            </a:r>
            <a:endParaRPr b="0" i="1" sz="2800" u="none" cap="none" strike="noStrike">
              <a:solidFill>
                <a:srgbClr val="000000"/>
              </a:solidFill>
              <a:latin typeface="Calibri"/>
              <a:ea typeface="Calibri"/>
              <a:cs typeface="Calibri"/>
              <a:sym typeface="Calibri"/>
            </a:endParaRPr>
          </a:p>
        </p:txBody>
      </p:sp>
      <p:sp>
        <p:nvSpPr>
          <p:cNvPr id="172" name="Google Shape;172;p9"/>
          <p:cNvSpPr/>
          <p:nvPr/>
        </p:nvSpPr>
        <p:spPr>
          <a:xfrm>
            <a:off x="5413217" y="2771332"/>
            <a:ext cx="6138540" cy="89255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tr-TR" sz="2600">
                <a:solidFill>
                  <a:schemeClr val="accent1"/>
                </a:solidFill>
                <a:latin typeface="Quattrocento Sans"/>
                <a:ea typeface="Quattrocento Sans"/>
                <a:cs typeface="Quattrocento Sans"/>
                <a:sym typeface="Quattrocento Sans"/>
              </a:rPr>
              <a:t>Andrew Koenig, 1995</a:t>
            </a:r>
            <a:endParaRPr/>
          </a:p>
          <a:p>
            <a:pPr indent="0" lvl="0" marL="0" marR="0" rtl="0" algn="r">
              <a:spcBef>
                <a:spcPts val="0"/>
              </a:spcBef>
              <a:spcAft>
                <a:spcPts val="0"/>
              </a:spcAft>
              <a:buNone/>
            </a:pPr>
            <a:r>
              <a:rPr i="1" lang="tr-TR" sz="2600">
                <a:solidFill>
                  <a:schemeClr val="accent1"/>
                </a:solidFill>
                <a:latin typeface="Quattrocento Sans"/>
                <a:ea typeface="Quattrocento Sans"/>
                <a:cs typeface="Quattrocento Sans"/>
                <a:sym typeface="Quattrocento Sans"/>
              </a:rPr>
              <a:t>Journal of Object Oriented Programming</a:t>
            </a:r>
            <a:endParaRPr/>
          </a:p>
        </p:txBody>
      </p:sp>
      <p:pic>
        <p:nvPicPr>
          <p:cNvPr id="173" name="Google Shape;173;p9"/>
          <p:cNvPicPr preferRelativeResize="0"/>
          <p:nvPr/>
        </p:nvPicPr>
        <p:blipFill rotWithShape="1">
          <a:blip r:embed="rId3">
            <a:alphaModFix/>
          </a:blip>
          <a:srcRect b="0" l="0" r="0" t="0"/>
          <a:stretch/>
        </p:blipFill>
        <p:spPr>
          <a:xfrm>
            <a:off x="795052" y="1304510"/>
            <a:ext cx="2648025" cy="39919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8" name="Shape 178"/>
        <p:cNvGrpSpPr/>
        <p:nvPr/>
      </p:nvGrpSpPr>
      <p:grpSpPr>
        <a:xfrm>
          <a:off x="0" y="0"/>
          <a:ext cx="0" cy="0"/>
          <a:chOff x="0" y="0"/>
          <a:chExt cx="0" cy="0"/>
        </a:xfrm>
      </p:grpSpPr>
      <p:pic>
        <p:nvPicPr>
          <p:cNvPr descr="A cat sitting in front of a window&#10;&#10;Description automatically generated" id="179" name="Google Shape;179;p10"/>
          <p:cNvPicPr preferRelativeResize="0"/>
          <p:nvPr/>
        </p:nvPicPr>
        <p:blipFill rotWithShape="1">
          <a:blip r:embed="rId3">
            <a:alphaModFix/>
          </a:blip>
          <a:srcRect b="12462" l="0" r="8052" t="13650"/>
          <a:stretch/>
        </p:blipFill>
        <p:spPr>
          <a:xfrm>
            <a:off x="20" y="10"/>
            <a:ext cx="12191980" cy="6857990"/>
          </a:xfrm>
          <a:prstGeom prst="rect">
            <a:avLst/>
          </a:prstGeom>
          <a:noFill/>
          <a:ln>
            <a:noFill/>
          </a:ln>
        </p:spPr>
      </p:pic>
      <p:sp>
        <p:nvSpPr>
          <p:cNvPr id="180" name="Google Shape;180;p10"/>
          <p:cNvSpPr/>
          <p:nvPr/>
        </p:nvSpPr>
        <p:spPr>
          <a:xfrm>
            <a:off x="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 name="Google Shape;181;p10"/>
          <p:cNvSpPr/>
          <p:nvPr/>
        </p:nvSpPr>
        <p:spPr>
          <a:xfrm>
            <a:off x="-2333" y="-2"/>
            <a:ext cx="5441859" cy="5654940"/>
          </a:xfrm>
          <a:custGeom>
            <a:rect b="b" l="l" r="r" t="t"/>
            <a:pathLst>
              <a:path extrusionOk="0" h="5654940" w="5441859">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lt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2" name="Google Shape;182;p10"/>
          <p:cNvSpPr txBox="1"/>
          <p:nvPr>
            <p:ph type="title"/>
          </p:nvPr>
        </p:nvSpPr>
        <p:spPr>
          <a:xfrm>
            <a:off x="520250" y="571300"/>
            <a:ext cx="4610700" cy="104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3C0B"/>
              </a:buClr>
              <a:buSzPts val="4800"/>
              <a:buFont typeface="Calibri"/>
              <a:buNone/>
            </a:pPr>
            <a:r>
              <a:rPr b="1" lang="tr-TR" sz="4800">
                <a:solidFill>
                  <a:srgbClr val="833C0B"/>
                </a:solidFill>
              </a:rPr>
              <a:t>Yani diyor ki!</a:t>
            </a:r>
            <a:endParaRPr/>
          </a:p>
        </p:txBody>
      </p:sp>
      <p:sp>
        <p:nvSpPr>
          <p:cNvPr id="183" name="Google Shape;183;p10"/>
          <p:cNvSpPr txBox="1"/>
          <p:nvPr>
            <p:ph idx="1" type="body"/>
          </p:nvPr>
        </p:nvSpPr>
        <p:spPr>
          <a:xfrm>
            <a:off x="520250" y="1774375"/>
            <a:ext cx="3766800" cy="2754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2100"/>
              </a:spcAft>
              <a:buClr>
                <a:schemeClr val="dk1"/>
              </a:buClr>
              <a:buSzPts val="2400"/>
              <a:buNone/>
            </a:pPr>
            <a:r>
              <a:rPr lang="tr-TR" sz="2400"/>
              <a:t>Anti Pattern, başlangıçta</a:t>
            </a:r>
            <a:r>
              <a:rPr lang="tr-TR" sz="2400"/>
              <a:t> ideal gibi görünen ama zaman içerisinde geliştirilmekte olan ürüne olumsuz etkilerde bulunan, farklı kategorilerden disiplin ve yaklaşımların oluşturduğu çözümler bütünüdür.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8" name="Shape 188"/>
        <p:cNvGrpSpPr/>
        <p:nvPr/>
      </p:nvGrpSpPr>
      <p:grpSpPr>
        <a:xfrm>
          <a:off x="0" y="0"/>
          <a:ext cx="0" cy="0"/>
          <a:chOff x="0" y="0"/>
          <a:chExt cx="0" cy="0"/>
        </a:xfrm>
      </p:grpSpPr>
      <p:pic>
        <p:nvPicPr>
          <p:cNvPr descr="30 Unusual facts about The Usual Suspects" id="189" name="Google Shape;189;p11"/>
          <p:cNvPicPr preferRelativeResize="0"/>
          <p:nvPr/>
        </p:nvPicPr>
        <p:blipFill rotWithShape="1">
          <a:blip r:embed="rId3">
            <a:alphaModFix/>
          </a:blip>
          <a:srcRect b="0" l="0" r="0" t="0"/>
          <a:stretch/>
        </p:blipFill>
        <p:spPr>
          <a:xfrm>
            <a:off x="20" y="10"/>
            <a:ext cx="12191980" cy="68579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12"/>
          <p:cNvSpPr txBox="1"/>
          <p:nvPr/>
        </p:nvSpPr>
        <p:spPr>
          <a:xfrm>
            <a:off x="733905" y="1040953"/>
            <a:ext cx="193952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tr-TR" sz="1800">
                <a:solidFill>
                  <a:srgbClr val="7030A0"/>
                </a:solidFill>
                <a:latin typeface="Calibri"/>
                <a:ea typeface="Calibri"/>
                <a:cs typeface="Calibri"/>
                <a:sym typeface="Calibri"/>
              </a:rPr>
              <a:t>Software Design</a:t>
            </a:r>
            <a:endParaRPr b="1" sz="1800">
              <a:solidFill>
                <a:srgbClr val="7030A0"/>
              </a:solidFill>
              <a:latin typeface="Calibri"/>
              <a:ea typeface="Calibri"/>
              <a:cs typeface="Calibri"/>
              <a:sym typeface="Calibri"/>
            </a:endParaRPr>
          </a:p>
        </p:txBody>
      </p:sp>
      <p:sp>
        <p:nvSpPr>
          <p:cNvPr id="195" name="Google Shape;195;p12"/>
          <p:cNvSpPr txBox="1"/>
          <p:nvPr/>
        </p:nvSpPr>
        <p:spPr>
          <a:xfrm>
            <a:off x="2455876" y="1034869"/>
            <a:ext cx="272474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tr-TR" sz="1800">
                <a:solidFill>
                  <a:srgbClr val="7030A0"/>
                </a:solidFill>
                <a:latin typeface="Calibri"/>
                <a:ea typeface="Calibri"/>
                <a:cs typeface="Calibri"/>
                <a:sym typeface="Calibri"/>
              </a:rPr>
              <a:t>Object-Oriented Design</a:t>
            </a:r>
            <a:endParaRPr b="1" sz="1800">
              <a:solidFill>
                <a:srgbClr val="7030A0"/>
              </a:solidFill>
              <a:latin typeface="Calibri"/>
              <a:ea typeface="Calibri"/>
              <a:cs typeface="Calibri"/>
              <a:sym typeface="Calibri"/>
            </a:endParaRPr>
          </a:p>
        </p:txBody>
      </p:sp>
      <p:sp>
        <p:nvSpPr>
          <p:cNvPr id="196" name="Google Shape;196;p12"/>
          <p:cNvSpPr txBox="1"/>
          <p:nvPr/>
        </p:nvSpPr>
        <p:spPr>
          <a:xfrm>
            <a:off x="5180626" y="1034869"/>
            <a:ext cx="14736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rgbClr val="7030A0"/>
                </a:solidFill>
                <a:latin typeface="Calibri"/>
                <a:ea typeface="Calibri"/>
                <a:cs typeface="Calibri"/>
                <a:sym typeface="Calibri"/>
              </a:rPr>
              <a:t>Programming</a:t>
            </a:r>
            <a:endParaRPr b="1" sz="1800">
              <a:solidFill>
                <a:srgbClr val="7030A0"/>
              </a:solidFill>
              <a:latin typeface="Calibri"/>
              <a:ea typeface="Calibri"/>
              <a:cs typeface="Calibri"/>
              <a:sym typeface="Calibri"/>
            </a:endParaRPr>
          </a:p>
        </p:txBody>
      </p:sp>
      <p:sp>
        <p:nvSpPr>
          <p:cNvPr id="197" name="Google Shape;197;p12"/>
          <p:cNvSpPr txBox="1"/>
          <p:nvPr/>
        </p:nvSpPr>
        <p:spPr>
          <a:xfrm>
            <a:off x="4230601" y="119974"/>
            <a:ext cx="337316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800">
                <a:solidFill>
                  <a:srgbClr val="0070C0"/>
                </a:solidFill>
                <a:latin typeface="Calibri"/>
                <a:ea typeface="Calibri"/>
                <a:cs typeface="Calibri"/>
                <a:sym typeface="Calibri"/>
              </a:rPr>
              <a:t>Software Engineering</a:t>
            </a:r>
            <a:endParaRPr b="1" sz="2800">
              <a:solidFill>
                <a:srgbClr val="0070C0"/>
              </a:solidFill>
              <a:latin typeface="Calibri"/>
              <a:ea typeface="Calibri"/>
              <a:cs typeface="Calibri"/>
              <a:sym typeface="Calibri"/>
            </a:endParaRPr>
          </a:p>
        </p:txBody>
      </p:sp>
      <p:cxnSp>
        <p:nvCxnSpPr>
          <p:cNvPr id="198" name="Google Shape;198;p12"/>
          <p:cNvCxnSpPr>
            <a:stCxn id="197" idx="2"/>
            <a:endCxn id="194" idx="0"/>
          </p:cNvCxnSpPr>
          <p:nvPr/>
        </p:nvCxnSpPr>
        <p:spPr>
          <a:xfrm rot="5400000">
            <a:off x="3611535" y="-1264656"/>
            <a:ext cx="397800" cy="4213500"/>
          </a:xfrm>
          <a:prstGeom prst="bentConnector3">
            <a:avLst>
              <a:gd fmla="val 49995" name="adj1"/>
            </a:avLst>
          </a:prstGeom>
          <a:noFill/>
          <a:ln cap="flat" cmpd="sng" w="9525">
            <a:solidFill>
              <a:schemeClr val="dk1"/>
            </a:solidFill>
            <a:prstDash val="solid"/>
            <a:miter lim="800000"/>
            <a:headEnd len="sm" w="sm" type="none"/>
            <a:tailEnd len="med" w="med" type="triangle"/>
          </a:ln>
        </p:spPr>
      </p:cxnSp>
      <p:cxnSp>
        <p:nvCxnSpPr>
          <p:cNvPr id="199" name="Google Shape;199;p12"/>
          <p:cNvCxnSpPr>
            <a:stCxn id="197" idx="2"/>
            <a:endCxn id="195" idx="0"/>
          </p:cNvCxnSpPr>
          <p:nvPr/>
        </p:nvCxnSpPr>
        <p:spPr>
          <a:xfrm rot="5400000">
            <a:off x="4671885" y="-210306"/>
            <a:ext cx="391800" cy="2098800"/>
          </a:xfrm>
          <a:prstGeom prst="bentConnector3">
            <a:avLst>
              <a:gd fmla="val 50000" name="adj1"/>
            </a:avLst>
          </a:prstGeom>
          <a:noFill/>
          <a:ln cap="flat" cmpd="sng" w="9525">
            <a:solidFill>
              <a:schemeClr val="dk1"/>
            </a:solidFill>
            <a:prstDash val="solid"/>
            <a:miter lim="800000"/>
            <a:headEnd len="sm" w="sm" type="none"/>
            <a:tailEnd len="med" w="med" type="triangle"/>
          </a:ln>
        </p:spPr>
      </p:cxnSp>
      <p:cxnSp>
        <p:nvCxnSpPr>
          <p:cNvPr id="200" name="Google Shape;200;p12"/>
          <p:cNvCxnSpPr>
            <a:stCxn id="197" idx="2"/>
            <a:endCxn id="196" idx="0"/>
          </p:cNvCxnSpPr>
          <p:nvPr/>
        </p:nvCxnSpPr>
        <p:spPr>
          <a:xfrm flipH="1" rot="-5400000">
            <a:off x="5721585" y="838794"/>
            <a:ext cx="391800" cy="600"/>
          </a:xfrm>
          <a:prstGeom prst="bentConnector3">
            <a:avLst>
              <a:gd fmla="val 50000" name="adj1"/>
            </a:avLst>
          </a:prstGeom>
          <a:noFill/>
          <a:ln cap="flat" cmpd="sng" w="9525">
            <a:solidFill>
              <a:schemeClr val="dk1"/>
            </a:solidFill>
            <a:prstDash val="solid"/>
            <a:miter lim="800000"/>
            <a:headEnd len="sm" w="sm" type="none"/>
            <a:tailEnd len="med" w="med" type="triangle"/>
          </a:ln>
        </p:spPr>
      </p:cxnSp>
      <p:sp>
        <p:nvSpPr>
          <p:cNvPr id="201" name="Google Shape;201;p12"/>
          <p:cNvSpPr txBox="1"/>
          <p:nvPr/>
        </p:nvSpPr>
        <p:spPr>
          <a:xfrm>
            <a:off x="7347416" y="1034869"/>
            <a:ext cx="1683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rgbClr val="7030A0"/>
                </a:solidFill>
                <a:latin typeface="Calibri"/>
                <a:ea typeface="Calibri"/>
                <a:cs typeface="Calibri"/>
                <a:sym typeface="Calibri"/>
              </a:rPr>
              <a:t>Methodological</a:t>
            </a:r>
            <a:endParaRPr b="1" sz="1800">
              <a:solidFill>
                <a:srgbClr val="7030A0"/>
              </a:solidFill>
              <a:latin typeface="Calibri"/>
              <a:ea typeface="Calibri"/>
              <a:cs typeface="Calibri"/>
              <a:sym typeface="Calibri"/>
            </a:endParaRPr>
          </a:p>
        </p:txBody>
      </p:sp>
      <p:cxnSp>
        <p:nvCxnSpPr>
          <p:cNvPr id="202" name="Google Shape;202;p12"/>
          <p:cNvCxnSpPr>
            <a:stCxn id="197" idx="2"/>
            <a:endCxn id="201" idx="0"/>
          </p:cNvCxnSpPr>
          <p:nvPr/>
        </p:nvCxnSpPr>
        <p:spPr>
          <a:xfrm flipH="1" rot="-5400000">
            <a:off x="6857385" y="-297006"/>
            <a:ext cx="391800" cy="2272200"/>
          </a:xfrm>
          <a:prstGeom prst="bentConnector3">
            <a:avLst>
              <a:gd fmla="val 49984" name="adj1"/>
            </a:avLst>
          </a:prstGeom>
          <a:noFill/>
          <a:ln cap="flat" cmpd="sng" w="9525">
            <a:solidFill>
              <a:schemeClr val="dk1"/>
            </a:solidFill>
            <a:prstDash val="solid"/>
            <a:miter lim="800000"/>
            <a:headEnd len="sm" w="sm" type="none"/>
            <a:tailEnd len="med" w="med" type="triangle"/>
          </a:ln>
        </p:spPr>
      </p:cxnSp>
      <p:sp>
        <p:nvSpPr>
          <p:cNvPr id="203" name="Google Shape;203;p12"/>
          <p:cNvSpPr txBox="1"/>
          <p:nvPr/>
        </p:nvSpPr>
        <p:spPr>
          <a:xfrm>
            <a:off x="9089052" y="1034869"/>
            <a:ext cx="28182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1800">
                <a:solidFill>
                  <a:srgbClr val="7030A0"/>
                </a:solidFill>
                <a:latin typeface="Calibri"/>
                <a:ea typeface="Calibri"/>
                <a:cs typeface="Calibri"/>
                <a:sym typeface="Calibri"/>
              </a:rPr>
              <a:t>Configuration Management</a:t>
            </a:r>
            <a:endParaRPr b="1" sz="1800">
              <a:solidFill>
                <a:srgbClr val="7030A0"/>
              </a:solidFill>
              <a:latin typeface="Calibri"/>
              <a:ea typeface="Calibri"/>
              <a:cs typeface="Calibri"/>
              <a:sym typeface="Calibri"/>
            </a:endParaRPr>
          </a:p>
        </p:txBody>
      </p:sp>
      <p:cxnSp>
        <p:nvCxnSpPr>
          <p:cNvPr id="204" name="Google Shape;204;p12"/>
          <p:cNvCxnSpPr>
            <a:stCxn id="197" idx="2"/>
            <a:endCxn id="203" idx="0"/>
          </p:cNvCxnSpPr>
          <p:nvPr/>
        </p:nvCxnSpPr>
        <p:spPr>
          <a:xfrm flipH="1" rot="-5400000">
            <a:off x="8011785" y="-1451406"/>
            <a:ext cx="391800" cy="4581000"/>
          </a:xfrm>
          <a:prstGeom prst="bentConnector3">
            <a:avLst>
              <a:gd fmla="val 49984" name="adj1"/>
            </a:avLst>
          </a:prstGeom>
          <a:noFill/>
          <a:ln cap="flat" cmpd="sng" w="9525">
            <a:solidFill>
              <a:schemeClr val="dk1"/>
            </a:solidFill>
            <a:prstDash val="solid"/>
            <a:miter lim="800000"/>
            <a:headEnd len="sm" w="sm" type="none"/>
            <a:tailEnd len="med" w="med" type="triangle"/>
          </a:ln>
        </p:spPr>
      </p:cxnSp>
      <p:sp>
        <p:nvSpPr>
          <p:cNvPr id="205" name="Google Shape;205;p12"/>
          <p:cNvSpPr txBox="1"/>
          <p:nvPr/>
        </p:nvSpPr>
        <p:spPr>
          <a:xfrm>
            <a:off x="178350" y="1977050"/>
            <a:ext cx="2063400" cy="280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Calibri"/>
                <a:ea typeface="Calibri"/>
                <a:cs typeface="Calibri"/>
                <a:sym typeface="Calibri"/>
              </a:rPr>
              <a:t>Abstraction inversion</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Ambiguous</a:t>
            </a:r>
            <a:r>
              <a:rPr lang="tr-TR" sz="1600">
                <a:solidFill>
                  <a:schemeClr val="dk1"/>
                </a:solidFill>
                <a:latin typeface="Calibri"/>
                <a:ea typeface="Calibri"/>
                <a:cs typeface="Calibri"/>
                <a:sym typeface="Calibri"/>
              </a:rPr>
              <a:t> viewpoint</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Big ball of mud</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Database-as-IPC</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Gold planting</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Inner-platform effect</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Input kludge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Interface</a:t>
            </a:r>
            <a:r>
              <a:rPr lang="tr-TR" sz="1600">
                <a:solidFill>
                  <a:schemeClr val="dk1"/>
                </a:solidFill>
                <a:latin typeface="Calibri"/>
                <a:ea typeface="Calibri"/>
                <a:cs typeface="Calibri"/>
                <a:sym typeface="Calibri"/>
              </a:rPr>
              <a:t> bloat</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Magic pushbutton</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Race Hazard</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Stovepipe System</a:t>
            </a:r>
            <a:endParaRPr/>
          </a:p>
        </p:txBody>
      </p:sp>
      <p:sp>
        <p:nvSpPr>
          <p:cNvPr id="206" name="Google Shape;206;p12"/>
          <p:cNvSpPr txBox="1"/>
          <p:nvPr/>
        </p:nvSpPr>
        <p:spPr>
          <a:xfrm>
            <a:off x="2346197" y="1977057"/>
            <a:ext cx="2063385"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Calibri"/>
                <a:ea typeface="Calibri"/>
                <a:cs typeface="Calibri"/>
                <a:sym typeface="Calibri"/>
              </a:rPr>
              <a:t>Anemic domain model</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BaseBean</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Call super</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Circle-ellipse problem</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Circular Dependency</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Constant interface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God Object</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Object cesspool</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Object orgy</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Poltergeists</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Sequential coupling</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Yo-yo problem</a:t>
            </a:r>
            <a:endParaRPr/>
          </a:p>
        </p:txBody>
      </p:sp>
      <p:sp>
        <p:nvSpPr>
          <p:cNvPr id="207" name="Google Shape;207;p12"/>
          <p:cNvSpPr txBox="1"/>
          <p:nvPr/>
        </p:nvSpPr>
        <p:spPr>
          <a:xfrm>
            <a:off x="4822933" y="1981199"/>
            <a:ext cx="2191049" cy="47705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Calibri"/>
                <a:ea typeface="Calibri"/>
                <a:cs typeface="Calibri"/>
                <a:sym typeface="Calibri"/>
              </a:rPr>
              <a:t>Accidental</a:t>
            </a:r>
            <a:r>
              <a:rPr lang="tr-TR" sz="1600">
                <a:solidFill>
                  <a:schemeClr val="dk1"/>
                </a:solidFill>
                <a:latin typeface="Calibri"/>
                <a:ea typeface="Calibri"/>
                <a:cs typeface="Calibri"/>
                <a:sym typeface="Calibri"/>
              </a:rPr>
              <a:t> complexity</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Action at a distance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Blind Faith</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Boat anchor</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Busy waiting</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Caching failure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Cargo cult programming</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Coding by exception</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Error hiding</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Hard code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Lava flow</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Loop-switch sequence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Magic numbers</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Magic strings</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Repeating yourself</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Shotgun surgery</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Soft code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Spaghetti code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Lasagna Code</a:t>
            </a:r>
            <a:endParaRPr/>
          </a:p>
        </p:txBody>
      </p:sp>
      <p:sp>
        <p:nvSpPr>
          <p:cNvPr id="208" name="Google Shape;208;p12"/>
          <p:cNvSpPr txBox="1"/>
          <p:nvPr/>
        </p:nvSpPr>
        <p:spPr>
          <a:xfrm>
            <a:off x="7362620" y="1977057"/>
            <a:ext cx="2654125"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Calibri"/>
                <a:ea typeface="Calibri"/>
                <a:cs typeface="Calibri"/>
                <a:sym typeface="Calibri"/>
              </a:rPr>
              <a:t>Copy and past Programming</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Golden Hammer</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Improbability</a:t>
            </a:r>
            <a:r>
              <a:rPr lang="tr-TR" sz="1600">
                <a:solidFill>
                  <a:schemeClr val="dk1"/>
                </a:solidFill>
                <a:latin typeface="Calibri"/>
                <a:ea typeface="Calibri"/>
                <a:cs typeface="Calibri"/>
                <a:sym typeface="Calibri"/>
              </a:rPr>
              <a:t> factor</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Not invented here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Invented here</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Premature Optimization</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Programming by Permutation</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Reinventing the square wheel</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Silver bullet</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Tester driven development</a:t>
            </a:r>
            <a:endParaRPr/>
          </a:p>
        </p:txBody>
      </p:sp>
      <p:sp>
        <p:nvSpPr>
          <p:cNvPr id="209" name="Google Shape;209;p12"/>
          <p:cNvSpPr txBox="1"/>
          <p:nvPr/>
        </p:nvSpPr>
        <p:spPr>
          <a:xfrm>
            <a:off x="10356670" y="1977057"/>
            <a:ext cx="1651671"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600">
                <a:solidFill>
                  <a:schemeClr val="dk1"/>
                </a:solidFill>
                <a:latin typeface="Calibri"/>
                <a:ea typeface="Calibri"/>
                <a:cs typeface="Calibri"/>
                <a:sym typeface="Calibri"/>
              </a:rPr>
              <a:t>Dependency hell</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DLL hell</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Extension conflict</a:t>
            </a:r>
            <a:endParaRPr/>
          </a:p>
          <a:p>
            <a:pPr indent="0" lvl="0" marL="0" marR="0" rtl="0" algn="l">
              <a:spcBef>
                <a:spcPts val="0"/>
              </a:spcBef>
              <a:spcAft>
                <a:spcPts val="0"/>
              </a:spcAft>
              <a:buNone/>
            </a:pPr>
            <a:r>
              <a:rPr lang="tr-TR" sz="1600">
                <a:solidFill>
                  <a:schemeClr val="dk1"/>
                </a:solidFill>
                <a:latin typeface="Calibri"/>
                <a:ea typeface="Calibri"/>
                <a:cs typeface="Calibri"/>
                <a:sym typeface="Calibri"/>
              </a:rPr>
              <a:t>JAR Hell</a:t>
            </a:r>
            <a:endParaRPr/>
          </a:p>
        </p:txBody>
      </p:sp>
      <p:cxnSp>
        <p:nvCxnSpPr>
          <p:cNvPr id="210" name="Google Shape;210;p12"/>
          <p:cNvCxnSpPr>
            <a:stCxn id="194" idx="2"/>
            <a:endCxn id="205" idx="0"/>
          </p:cNvCxnSpPr>
          <p:nvPr/>
        </p:nvCxnSpPr>
        <p:spPr>
          <a:xfrm rot="5400000">
            <a:off x="1173565" y="1446885"/>
            <a:ext cx="566700" cy="493500"/>
          </a:xfrm>
          <a:prstGeom prst="bentConnector3">
            <a:avLst>
              <a:gd fmla="val 50006" name="adj1"/>
            </a:avLst>
          </a:prstGeom>
          <a:noFill/>
          <a:ln cap="flat" cmpd="sng" w="9525">
            <a:solidFill>
              <a:schemeClr val="dk1"/>
            </a:solidFill>
            <a:prstDash val="solid"/>
            <a:miter lim="800000"/>
            <a:headEnd len="sm" w="sm" type="none"/>
            <a:tailEnd len="med" w="med" type="triangle"/>
          </a:ln>
        </p:spPr>
      </p:cxnSp>
      <p:cxnSp>
        <p:nvCxnSpPr>
          <p:cNvPr id="211" name="Google Shape;211;p12"/>
          <p:cNvCxnSpPr>
            <a:stCxn id="195" idx="2"/>
            <a:endCxn id="206" idx="0"/>
          </p:cNvCxnSpPr>
          <p:nvPr/>
        </p:nvCxnSpPr>
        <p:spPr>
          <a:xfrm rot="5400000">
            <a:off x="3311550" y="1470501"/>
            <a:ext cx="573000" cy="440400"/>
          </a:xfrm>
          <a:prstGeom prst="bentConnector3">
            <a:avLst>
              <a:gd fmla="val 49988" name="adj1"/>
            </a:avLst>
          </a:prstGeom>
          <a:noFill/>
          <a:ln cap="flat" cmpd="sng" w="9525">
            <a:solidFill>
              <a:schemeClr val="dk1"/>
            </a:solidFill>
            <a:prstDash val="solid"/>
            <a:miter lim="800000"/>
            <a:headEnd len="sm" w="sm" type="none"/>
            <a:tailEnd len="med" w="med" type="triangle"/>
          </a:ln>
        </p:spPr>
      </p:cxnSp>
      <p:cxnSp>
        <p:nvCxnSpPr>
          <p:cNvPr id="212" name="Google Shape;212;p12"/>
          <p:cNvCxnSpPr>
            <a:stCxn id="196" idx="2"/>
            <a:endCxn id="207" idx="0"/>
          </p:cNvCxnSpPr>
          <p:nvPr/>
        </p:nvCxnSpPr>
        <p:spPr>
          <a:xfrm flipH="1" rot="-5400000">
            <a:off x="5629431" y="1692201"/>
            <a:ext cx="576900" cy="900"/>
          </a:xfrm>
          <a:prstGeom prst="bentConnector3">
            <a:avLst>
              <a:gd fmla="val 50008" name="adj1"/>
            </a:avLst>
          </a:prstGeom>
          <a:noFill/>
          <a:ln cap="flat" cmpd="sng" w="9525">
            <a:solidFill>
              <a:schemeClr val="dk1"/>
            </a:solidFill>
            <a:prstDash val="solid"/>
            <a:miter lim="800000"/>
            <a:headEnd len="sm" w="sm" type="none"/>
            <a:tailEnd len="med" w="med" type="triangle"/>
          </a:ln>
        </p:spPr>
      </p:cxnSp>
      <p:cxnSp>
        <p:nvCxnSpPr>
          <p:cNvPr id="213" name="Google Shape;213;p12"/>
          <p:cNvCxnSpPr>
            <a:stCxn id="201" idx="2"/>
            <a:endCxn id="208" idx="0"/>
          </p:cNvCxnSpPr>
          <p:nvPr/>
        </p:nvCxnSpPr>
        <p:spPr>
          <a:xfrm flipH="1" rot="-5400000">
            <a:off x="8152981" y="1440501"/>
            <a:ext cx="573000" cy="500400"/>
          </a:xfrm>
          <a:prstGeom prst="bentConnector3">
            <a:avLst>
              <a:gd fmla="val 49987" name="adj1"/>
            </a:avLst>
          </a:prstGeom>
          <a:noFill/>
          <a:ln cap="flat" cmpd="sng" w="9525">
            <a:solidFill>
              <a:schemeClr val="dk1"/>
            </a:solidFill>
            <a:prstDash val="solid"/>
            <a:miter lim="800000"/>
            <a:headEnd len="sm" w="sm" type="none"/>
            <a:tailEnd len="med" w="med" type="triangle"/>
          </a:ln>
        </p:spPr>
      </p:cxnSp>
      <p:cxnSp>
        <p:nvCxnSpPr>
          <p:cNvPr id="214" name="Google Shape;214;p12"/>
          <p:cNvCxnSpPr>
            <a:stCxn id="203" idx="2"/>
            <a:endCxn id="209" idx="0"/>
          </p:cNvCxnSpPr>
          <p:nvPr/>
        </p:nvCxnSpPr>
        <p:spPr>
          <a:xfrm flipH="1" rot="-5400000">
            <a:off x="10553806" y="1348551"/>
            <a:ext cx="573000" cy="684300"/>
          </a:xfrm>
          <a:prstGeom prst="bentConnector3">
            <a:avLst>
              <a:gd fmla="val 49987" name="adj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13"/>
          <p:cNvSpPr txBox="1"/>
          <p:nvPr/>
        </p:nvSpPr>
        <p:spPr>
          <a:xfrm>
            <a:off x="1083270" y="1265836"/>
            <a:ext cx="172976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7030A0"/>
                </a:solidFill>
                <a:latin typeface="Calibri"/>
                <a:ea typeface="Calibri"/>
                <a:cs typeface="Calibri"/>
                <a:sym typeface="Calibri"/>
              </a:rPr>
              <a:t>Organizational</a:t>
            </a:r>
            <a:endParaRPr b="1" sz="2000">
              <a:solidFill>
                <a:srgbClr val="7030A0"/>
              </a:solidFill>
              <a:latin typeface="Calibri"/>
              <a:ea typeface="Calibri"/>
              <a:cs typeface="Calibri"/>
              <a:sym typeface="Calibri"/>
            </a:endParaRPr>
          </a:p>
        </p:txBody>
      </p:sp>
      <p:sp>
        <p:nvSpPr>
          <p:cNvPr id="220" name="Google Shape;220;p13"/>
          <p:cNvSpPr txBox="1"/>
          <p:nvPr/>
        </p:nvSpPr>
        <p:spPr>
          <a:xfrm>
            <a:off x="4954524" y="1255954"/>
            <a:ext cx="24222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7030A0"/>
                </a:solidFill>
                <a:latin typeface="Calibri"/>
                <a:ea typeface="Calibri"/>
                <a:cs typeface="Calibri"/>
                <a:sym typeface="Calibri"/>
              </a:rPr>
              <a:t>Project Management</a:t>
            </a:r>
            <a:endParaRPr b="1" sz="2000">
              <a:solidFill>
                <a:srgbClr val="7030A0"/>
              </a:solidFill>
              <a:latin typeface="Calibri"/>
              <a:ea typeface="Calibri"/>
              <a:cs typeface="Calibri"/>
              <a:sym typeface="Calibri"/>
            </a:endParaRPr>
          </a:p>
        </p:txBody>
      </p:sp>
      <p:sp>
        <p:nvSpPr>
          <p:cNvPr id="221" name="Google Shape;221;p13"/>
          <p:cNvSpPr txBox="1"/>
          <p:nvPr/>
        </p:nvSpPr>
        <p:spPr>
          <a:xfrm>
            <a:off x="8749778" y="1255954"/>
            <a:ext cx="105509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000">
                <a:solidFill>
                  <a:srgbClr val="7030A0"/>
                </a:solidFill>
                <a:latin typeface="Calibri"/>
                <a:ea typeface="Calibri"/>
                <a:cs typeface="Calibri"/>
                <a:sym typeface="Calibri"/>
              </a:rPr>
              <a:t>Analysis</a:t>
            </a:r>
            <a:endParaRPr b="1" sz="2000">
              <a:solidFill>
                <a:srgbClr val="7030A0"/>
              </a:solidFill>
              <a:latin typeface="Calibri"/>
              <a:ea typeface="Calibri"/>
              <a:cs typeface="Calibri"/>
              <a:sym typeface="Calibri"/>
            </a:endParaRPr>
          </a:p>
        </p:txBody>
      </p:sp>
      <p:sp>
        <p:nvSpPr>
          <p:cNvPr id="222" name="Google Shape;222;p13"/>
          <p:cNvSpPr txBox="1"/>
          <p:nvPr/>
        </p:nvSpPr>
        <p:spPr>
          <a:xfrm>
            <a:off x="3769701" y="168566"/>
            <a:ext cx="47949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tr-TR" sz="2800">
                <a:solidFill>
                  <a:srgbClr val="0070C0"/>
                </a:solidFill>
                <a:latin typeface="Calibri"/>
                <a:ea typeface="Calibri"/>
                <a:cs typeface="Calibri"/>
                <a:sym typeface="Calibri"/>
              </a:rPr>
              <a:t>Social and Business Operations</a:t>
            </a:r>
            <a:endParaRPr b="1" sz="2800">
              <a:solidFill>
                <a:srgbClr val="0070C0"/>
              </a:solidFill>
              <a:latin typeface="Calibri"/>
              <a:ea typeface="Calibri"/>
              <a:cs typeface="Calibri"/>
              <a:sym typeface="Calibri"/>
            </a:endParaRPr>
          </a:p>
        </p:txBody>
      </p:sp>
      <p:cxnSp>
        <p:nvCxnSpPr>
          <p:cNvPr id="223" name="Google Shape;223;p13"/>
          <p:cNvCxnSpPr>
            <a:stCxn id="222" idx="2"/>
            <a:endCxn id="219" idx="0"/>
          </p:cNvCxnSpPr>
          <p:nvPr/>
        </p:nvCxnSpPr>
        <p:spPr>
          <a:xfrm rot="5400000">
            <a:off x="3770602" y="-1130564"/>
            <a:ext cx="574200" cy="4218900"/>
          </a:xfrm>
          <a:prstGeom prst="bentConnector3">
            <a:avLst>
              <a:gd fmla="val 50000" name="adj1"/>
            </a:avLst>
          </a:prstGeom>
          <a:noFill/>
          <a:ln cap="flat" cmpd="sng" w="9525">
            <a:solidFill>
              <a:schemeClr val="dk1"/>
            </a:solidFill>
            <a:prstDash val="solid"/>
            <a:miter lim="800000"/>
            <a:headEnd len="sm" w="sm" type="none"/>
            <a:tailEnd len="med" w="med" type="triangle"/>
          </a:ln>
        </p:spPr>
      </p:cxnSp>
      <p:cxnSp>
        <p:nvCxnSpPr>
          <p:cNvPr id="224" name="Google Shape;224;p13"/>
          <p:cNvCxnSpPr>
            <a:stCxn id="222" idx="2"/>
            <a:endCxn id="220" idx="0"/>
          </p:cNvCxnSpPr>
          <p:nvPr/>
        </p:nvCxnSpPr>
        <p:spPr>
          <a:xfrm rot="5400000">
            <a:off x="5884252" y="973186"/>
            <a:ext cx="564300" cy="1500"/>
          </a:xfrm>
          <a:prstGeom prst="bentConnector3">
            <a:avLst>
              <a:gd fmla="val 50000" name="adj1"/>
            </a:avLst>
          </a:prstGeom>
          <a:noFill/>
          <a:ln cap="flat" cmpd="sng" w="9525">
            <a:solidFill>
              <a:schemeClr val="dk1"/>
            </a:solidFill>
            <a:prstDash val="solid"/>
            <a:miter lim="800000"/>
            <a:headEnd len="sm" w="sm" type="none"/>
            <a:tailEnd len="med" w="med" type="triangle"/>
          </a:ln>
        </p:spPr>
      </p:cxnSp>
      <p:cxnSp>
        <p:nvCxnSpPr>
          <p:cNvPr id="225" name="Google Shape;225;p13"/>
          <p:cNvCxnSpPr>
            <a:stCxn id="222" idx="2"/>
            <a:endCxn id="221" idx="0"/>
          </p:cNvCxnSpPr>
          <p:nvPr/>
        </p:nvCxnSpPr>
        <p:spPr>
          <a:xfrm flipH="1" rot="-5400000">
            <a:off x="7440052" y="-581114"/>
            <a:ext cx="564300" cy="3110100"/>
          </a:xfrm>
          <a:prstGeom prst="bentConnector3">
            <a:avLst>
              <a:gd fmla="val 50000" name="adj1"/>
            </a:avLst>
          </a:prstGeom>
          <a:noFill/>
          <a:ln cap="flat" cmpd="sng" w="9525">
            <a:solidFill>
              <a:schemeClr val="dk1"/>
            </a:solidFill>
            <a:prstDash val="solid"/>
            <a:miter lim="800000"/>
            <a:headEnd len="sm" w="sm" type="none"/>
            <a:tailEnd len="med" w="med" type="triangle"/>
          </a:ln>
        </p:spPr>
      </p:cxnSp>
      <p:sp>
        <p:nvSpPr>
          <p:cNvPr id="226" name="Google Shape;226;p13"/>
          <p:cNvSpPr txBox="1"/>
          <p:nvPr/>
        </p:nvSpPr>
        <p:spPr>
          <a:xfrm>
            <a:off x="2020555" y="1797668"/>
            <a:ext cx="17881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Analysis Paralysis</a:t>
            </a:r>
            <a:endParaRPr sz="1800">
              <a:solidFill>
                <a:schemeClr val="dk1"/>
              </a:solidFill>
              <a:latin typeface="Calibri"/>
              <a:ea typeface="Calibri"/>
              <a:cs typeface="Calibri"/>
              <a:sym typeface="Calibri"/>
            </a:endParaRPr>
          </a:p>
        </p:txBody>
      </p:sp>
      <p:sp>
        <p:nvSpPr>
          <p:cNvPr id="227" name="Google Shape;227;p13"/>
          <p:cNvSpPr txBox="1"/>
          <p:nvPr/>
        </p:nvSpPr>
        <p:spPr>
          <a:xfrm>
            <a:off x="2020556" y="2280465"/>
            <a:ext cx="1065100"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Cash cow</a:t>
            </a:r>
            <a:endParaRPr sz="1800">
              <a:solidFill>
                <a:schemeClr val="dk1"/>
              </a:solidFill>
              <a:latin typeface="Calibri"/>
              <a:ea typeface="Calibri"/>
              <a:cs typeface="Calibri"/>
              <a:sym typeface="Calibri"/>
            </a:endParaRPr>
          </a:p>
        </p:txBody>
      </p:sp>
      <p:sp>
        <p:nvSpPr>
          <p:cNvPr id="228" name="Google Shape;228;p13"/>
          <p:cNvSpPr txBox="1"/>
          <p:nvPr/>
        </p:nvSpPr>
        <p:spPr>
          <a:xfrm>
            <a:off x="2020555" y="2763262"/>
            <a:ext cx="2359557"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Design by commitment</a:t>
            </a:r>
            <a:endParaRPr sz="1800">
              <a:solidFill>
                <a:schemeClr val="dk1"/>
              </a:solidFill>
              <a:latin typeface="Calibri"/>
              <a:ea typeface="Calibri"/>
              <a:cs typeface="Calibri"/>
              <a:sym typeface="Calibri"/>
            </a:endParaRPr>
          </a:p>
        </p:txBody>
      </p:sp>
      <p:sp>
        <p:nvSpPr>
          <p:cNvPr id="229" name="Google Shape;229;p13"/>
          <p:cNvSpPr txBox="1"/>
          <p:nvPr/>
        </p:nvSpPr>
        <p:spPr>
          <a:xfrm>
            <a:off x="2020556" y="3246059"/>
            <a:ext cx="2638799"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Escalation of commitment</a:t>
            </a:r>
            <a:endParaRPr sz="1800">
              <a:solidFill>
                <a:schemeClr val="dk1"/>
              </a:solidFill>
              <a:latin typeface="Calibri"/>
              <a:ea typeface="Calibri"/>
              <a:cs typeface="Calibri"/>
              <a:sym typeface="Calibri"/>
            </a:endParaRPr>
          </a:p>
        </p:txBody>
      </p:sp>
      <p:sp>
        <p:nvSpPr>
          <p:cNvPr id="230" name="Google Shape;230;p13"/>
          <p:cNvSpPr txBox="1"/>
          <p:nvPr/>
        </p:nvSpPr>
        <p:spPr>
          <a:xfrm>
            <a:off x="2020556" y="3728856"/>
            <a:ext cx="2472343"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Management by perkele</a:t>
            </a:r>
            <a:endParaRPr sz="1800">
              <a:solidFill>
                <a:schemeClr val="dk1"/>
              </a:solidFill>
              <a:latin typeface="Calibri"/>
              <a:ea typeface="Calibri"/>
              <a:cs typeface="Calibri"/>
              <a:sym typeface="Calibri"/>
            </a:endParaRPr>
          </a:p>
        </p:txBody>
      </p:sp>
      <p:sp>
        <p:nvSpPr>
          <p:cNvPr id="231" name="Google Shape;231;p13"/>
          <p:cNvSpPr txBox="1"/>
          <p:nvPr/>
        </p:nvSpPr>
        <p:spPr>
          <a:xfrm>
            <a:off x="2020556" y="4211654"/>
            <a:ext cx="2722797"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Management by objectives</a:t>
            </a:r>
            <a:endParaRPr sz="1800">
              <a:solidFill>
                <a:schemeClr val="dk1"/>
              </a:solidFill>
              <a:latin typeface="Calibri"/>
              <a:ea typeface="Calibri"/>
              <a:cs typeface="Calibri"/>
              <a:sym typeface="Calibri"/>
            </a:endParaRPr>
          </a:p>
        </p:txBody>
      </p:sp>
      <p:sp>
        <p:nvSpPr>
          <p:cNvPr id="232" name="Google Shape;232;p13"/>
          <p:cNvSpPr txBox="1"/>
          <p:nvPr/>
        </p:nvSpPr>
        <p:spPr>
          <a:xfrm>
            <a:off x="2020556" y="4694451"/>
            <a:ext cx="1424877"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Moral hazard</a:t>
            </a:r>
            <a:endParaRPr sz="1800">
              <a:solidFill>
                <a:schemeClr val="dk1"/>
              </a:solidFill>
              <a:latin typeface="Calibri"/>
              <a:ea typeface="Calibri"/>
              <a:cs typeface="Calibri"/>
              <a:sym typeface="Calibri"/>
            </a:endParaRPr>
          </a:p>
        </p:txBody>
      </p:sp>
      <p:sp>
        <p:nvSpPr>
          <p:cNvPr id="233" name="Google Shape;233;p13"/>
          <p:cNvSpPr txBox="1"/>
          <p:nvPr/>
        </p:nvSpPr>
        <p:spPr>
          <a:xfrm>
            <a:off x="2020555" y="5177248"/>
            <a:ext cx="2518895"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Mushroom management</a:t>
            </a:r>
            <a:endParaRPr sz="1800">
              <a:solidFill>
                <a:schemeClr val="dk1"/>
              </a:solidFill>
              <a:latin typeface="Calibri"/>
              <a:ea typeface="Calibri"/>
              <a:cs typeface="Calibri"/>
              <a:sym typeface="Calibri"/>
            </a:endParaRPr>
          </a:p>
        </p:txBody>
      </p:sp>
      <p:sp>
        <p:nvSpPr>
          <p:cNvPr id="234" name="Google Shape;234;p13"/>
          <p:cNvSpPr txBox="1"/>
          <p:nvPr/>
        </p:nvSpPr>
        <p:spPr>
          <a:xfrm>
            <a:off x="2020556" y="5660045"/>
            <a:ext cx="1846275"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Stovepipe or Silos</a:t>
            </a:r>
            <a:endParaRPr sz="1800">
              <a:solidFill>
                <a:schemeClr val="dk1"/>
              </a:solidFill>
              <a:latin typeface="Calibri"/>
              <a:ea typeface="Calibri"/>
              <a:cs typeface="Calibri"/>
              <a:sym typeface="Calibri"/>
            </a:endParaRPr>
          </a:p>
        </p:txBody>
      </p:sp>
      <p:sp>
        <p:nvSpPr>
          <p:cNvPr id="235" name="Google Shape;235;p13"/>
          <p:cNvSpPr txBox="1"/>
          <p:nvPr/>
        </p:nvSpPr>
        <p:spPr>
          <a:xfrm>
            <a:off x="2020556" y="5999451"/>
            <a:ext cx="15405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Vendor lock-in</a:t>
            </a:r>
            <a:endParaRPr sz="1800">
              <a:solidFill>
                <a:schemeClr val="dk1"/>
              </a:solidFill>
              <a:latin typeface="Calibri"/>
              <a:ea typeface="Calibri"/>
              <a:cs typeface="Calibri"/>
              <a:sym typeface="Calibri"/>
            </a:endParaRPr>
          </a:p>
        </p:txBody>
      </p:sp>
      <p:sp>
        <p:nvSpPr>
          <p:cNvPr id="236" name="Google Shape;236;p13"/>
          <p:cNvSpPr txBox="1"/>
          <p:nvPr/>
        </p:nvSpPr>
        <p:spPr>
          <a:xfrm>
            <a:off x="6196051" y="1797667"/>
            <a:ext cx="1145185"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Avalanche</a:t>
            </a:r>
            <a:endParaRPr sz="1800">
              <a:solidFill>
                <a:schemeClr val="dk1"/>
              </a:solidFill>
              <a:latin typeface="Calibri"/>
              <a:ea typeface="Calibri"/>
              <a:cs typeface="Calibri"/>
              <a:sym typeface="Calibri"/>
            </a:endParaRPr>
          </a:p>
        </p:txBody>
      </p:sp>
      <p:sp>
        <p:nvSpPr>
          <p:cNvPr id="237" name="Google Shape;237;p13"/>
          <p:cNvSpPr txBox="1"/>
          <p:nvPr/>
        </p:nvSpPr>
        <p:spPr>
          <a:xfrm>
            <a:off x="6196051" y="2280465"/>
            <a:ext cx="1394228"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Death march</a:t>
            </a:r>
            <a:endParaRPr sz="1800">
              <a:solidFill>
                <a:schemeClr val="dk1"/>
              </a:solidFill>
              <a:latin typeface="Calibri"/>
              <a:ea typeface="Calibri"/>
              <a:cs typeface="Calibri"/>
              <a:sym typeface="Calibri"/>
            </a:endParaRPr>
          </a:p>
        </p:txBody>
      </p:sp>
      <p:sp>
        <p:nvSpPr>
          <p:cNvPr id="238" name="Google Shape;238;p13"/>
          <p:cNvSpPr txBox="1"/>
          <p:nvPr/>
        </p:nvSpPr>
        <p:spPr>
          <a:xfrm>
            <a:off x="6196051" y="2763262"/>
            <a:ext cx="1249125"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Groupthink</a:t>
            </a:r>
            <a:endParaRPr sz="1800">
              <a:solidFill>
                <a:schemeClr val="dk1"/>
              </a:solidFill>
              <a:latin typeface="Calibri"/>
              <a:ea typeface="Calibri"/>
              <a:cs typeface="Calibri"/>
              <a:sym typeface="Calibri"/>
            </a:endParaRPr>
          </a:p>
        </p:txBody>
      </p:sp>
      <p:sp>
        <p:nvSpPr>
          <p:cNvPr id="239" name="Google Shape;239;p13"/>
          <p:cNvSpPr txBox="1"/>
          <p:nvPr/>
        </p:nvSpPr>
        <p:spPr>
          <a:xfrm>
            <a:off x="6196051" y="3246060"/>
            <a:ext cx="17471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Overengineering</a:t>
            </a:r>
            <a:endParaRPr sz="1800">
              <a:solidFill>
                <a:schemeClr val="dk1"/>
              </a:solidFill>
              <a:latin typeface="Calibri"/>
              <a:ea typeface="Calibri"/>
              <a:cs typeface="Calibri"/>
              <a:sym typeface="Calibri"/>
            </a:endParaRPr>
          </a:p>
        </p:txBody>
      </p:sp>
      <p:sp>
        <p:nvSpPr>
          <p:cNvPr id="240" name="Google Shape;240;p13"/>
          <p:cNvSpPr txBox="1"/>
          <p:nvPr/>
        </p:nvSpPr>
        <p:spPr>
          <a:xfrm>
            <a:off x="6196051" y="3728856"/>
            <a:ext cx="1950534"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Smoke and mirrors</a:t>
            </a:r>
            <a:endParaRPr sz="1800">
              <a:solidFill>
                <a:schemeClr val="dk1"/>
              </a:solidFill>
              <a:latin typeface="Calibri"/>
              <a:ea typeface="Calibri"/>
              <a:cs typeface="Calibri"/>
              <a:sym typeface="Calibri"/>
            </a:endParaRPr>
          </a:p>
        </p:txBody>
      </p:sp>
      <p:sp>
        <p:nvSpPr>
          <p:cNvPr id="241" name="Google Shape;241;p13"/>
          <p:cNvSpPr txBox="1"/>
          <p:nvPr/>
        </p:nvSpPr>
        <p:spPr>
          <a:xfrm>
            <a:off x="6196051" y="4211654"/>
            <a:ext cx="1560364"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Software bloat</a:t>
            </a:r>
            <a:endParaRPr sz="1800">
              <a:solidFill>
                <a:schemeClr val="dk1"/>
              </a:solidFill>
              <a:latin typeface="Calibri"/>
              <a:ea typeface="Calibri"/>
              <a:cs typeface="Calibri"/>
              <a:sym typeface="Calibri"/>
            </a:endParaRPr>
          </a:p>
        </p:txBody>
      </p:sp>
      <p:sp>
        <p:nvSpPr>
          <p:cNvPr id="242" name="Google Shape;242;p13"/>
          <p:cNvSpPr txBox="1"/>
          <p:nvPr/>
        </p:nvSpPr>
        <p:spPr>
          <a:xfrm>
            <a:off x="9351428" y="1784971"/>
            <a:ext cx="1813189"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800">
                <a:solidFill>
                  <a:schemeClr val="dk1"/>
                </a:solidFill>
                <a:latin typeface="Calibri"/>
                <a:ea typeface="Calibri"/>
                <a:cs typeface="Calibri"/>
                <a:sym typeface="Calibri"/>
              </a:rPr>
              <a:t>Bystander apathy</a:t>
            </a:r>
            <a:endParaRPr sz="1800">
              <a:solidFill>
                <a:schemeClr val="dk1"/>
              </a:solidFill>
              <a:latin typeface="Calibri"/>
              <a:ea typeface="Calibri"/>
              <a:cs typeface="Calibri"/>
              <a:sym typeface="Calibri"/>
            </a:endParaRPr>
          </a:p>
        </p:txBody>
      </p:sp>
      <p:cxnSp>
        <p:nvCxnSpPr>
          <p:cNvPr id="243" name="Google Shape;243;p13"/>
          <p:cNvCxnSpPr>
            <a:endCxn id="226" idx="1"/>
          </p:cNvCxnSpPr>
          <p:nvPr/>
        </p:nvCxnSpPr>
        <p:spPr>
          <a:xfrm flipH="1" rot="-5400000">
            <a:off x="1862305" y="1824084"/>
            <a:ext cx="1719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44" name="Google Shape;244;p13"/>
          <p:cNvCxnSpPr>
            <a:endCxn id="227" idx="1"/>
          </p:cNvCxnSpPr>
          <p:nvPr/>
        </p:nvCxnSpPr>
        <p:spPr>
          <a:xfrm flipH="1" rot="-5400000">
            <a:off x="1620956" y="2065467"/>
            <a:ext cx="6546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45" name="Google Shape;245;p13"/>
          <p:cNvCxnSpPr>
            <a:endCxn id="228" idx="1"/>
          </p:cNvCxnSpPr>
          <p:nvPr/>
        </p:nvCxnSpPr>
        <p:spPr>
          <a:xfrm flipH="1" rot="-5400000">
            <a:off x="1379455" y="2306764"/>
            <a:ext cx="11376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46" name="Google Shape;246;p13"/>
          <p:cNvCxnSpPr>
            <a:endCxn id="229" idx="1"/>
          </p:cNvCxnSpPr>
          <p:nvPr/>
        </p:nvCxnSpPr>
        <p:spPr>
          <a:xfrm flipH="1" rot="-5400000">
            <a:off x="1138106" y="2548211"/>
            <a:ext cx="16203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47" name="Google Shape;247;p13"/>
          <p:cNvCxnSpPr>
            <a:endCxn id="230" idx="1"/>
          </p:cNvCxnSpPr>
          <p:nvPr/>
        </p:nvCxnSpPr>
        <p:spPr>
          <a:xfrm flipH="1" rot="-5400000">
            <a:off x="896756" y="2789658"/>
            <a:ext cx="21030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48" name="Google Shape;248;p13"/>
          <p:cNvCxnSpPr>
            <a:endCxn id="231" idx="1"/>
          </p:cNvCxnSpPr>
          <p:nvPr/>
        </p:nvCxnSpPr>
        <p:spPr>
          <a:xfrm flipH="1" rot="-5400000">
            <a:off x="655256" y="3030956"/>
            <a:ext cx="25860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49" name="Google Shape;249;p13"/>
          <p:cNvCxnSpPr>
            <a:endCxn id="232" idx="1"/>
          </p:cNvCxnSpPr>
          <p:nvPr/>
        </p:nvCxnSpPr>
        <p:spPr>
          <a:xfrm flipH="1" rot="-5400000">
            <a:off x="413906" y="3272403"/>
            <a:ext cx="30687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50" name="Google Shape;250;p13"/>
          <p:cNvCxnSpPr>
            <a:endCxn id="233" idx="1"/>
          </p:cNvCxnSpPr>
          <p:nvPr/>
        </p:nvCxnSpPr>
        <p:spPr>
          <a:xfrm flipH="1" rot="-5400000">
            <a:off x="172555" y="3513850"/>
            <a:ext cx="35514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51" name="Google Shape;251;p13"/>
          <p:cNvCxnSpPr>
            <a:endCxn id="234" idx="1"/>
          </p:cNvCxnSpPr>
          <p:nvPr/>
        </p:nvCxnSpPr>
        <p:spPr>
          <a:xfrm flipH="1" rot="-5400000">
            <a:off x="-68944" y="3755147"/>
            <a:ext cx="40344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52" name="Google Shape;252;p13"/>
          <p:cNvCxnSpPr>
            <a:endCxn id="235" idx="1"/>
          </p:cNvCxnSpPr>
          <p:nvPr/>
        </p:nvCxnSpPr>
        <p:spPr>
          <a:xfrm flipH="1" rot="-5400000">
            <a:off x="-238594" y="3924967"/>
            <a:ext cx="4373700" cy="144600"/>
          </a:xfrm>
          <a:prstGeom prst="bentConnector2">
            <a:avLst/>
          </a:prstGeom>
          <a:noFill/>
          <a:ln cap="flat" cmpd="sng" w="9525">
            <a:solidFill>
              <a:schemeClr val="dk1"/>
            </a:solidFill>
            <a:prstDash val="solid"/>
            <a:miter lim="800000"/>
            <a:headEnd len="sm" w="sm" type="none"/>
            <a:tailEnd len="med" w="med" type="triangle"/>
          </a:ln>
        </p:spPr>
      </p:cxnSp>
      <p:cxnSp>
        <p:nvCxnSpPr>
          <p:cNvPr id="253" name="Google Shape;253;p13"/>
          <p:cNvCxnSpPr>
            <a:endCxn id="236" idx="1"/>
          </p:cNvCxnSpPr>
          <p:nvPr/>
        </p:nvCxnSpPr>
        <p:spPr>
          <a:xfrm flipH="1" rot="-5400000">
            <a:off x="6053851" y="1840069"/>
            <a:ext cx="181800" cy="102600"/>
          </a:xfrm>
          <a:prstGeom prst="bentConnector2">
            <a:avLst/>
          </a:prstGeom>
          <a:noFill/>
          <a:ln cap="flat" cmpd="sng" w="9525">
            <a:solidFill>
              <a:schemeClr val="dk1"/>
            </a:solidFill>
            <a:prstDash val="solid"/>
            <a:miter lim="800000"/>
            <a:headEnd len="sm" w="sm" type="none"/>
            <a:tailEnd len="med" w="med" type="triangle"/>
          </a:ln>
        </p:spPr>
      </p:cxnSp>
      <p:cxnSp>
        <p:nvCxnSpPr>
          <p:cNvPr id="254" name="Google Shape;254;p13"/>
          <p:cNvCxnSpPr>
            <a:endCxn id="237" idx="1"/>
          </p:cNvCxnSpPr>
          <p:nvPr/>
        </p:nvCxnSpPr>
        <p:spPr>
          <a:xfrm flipH="1" rot="-5400000">
            <a:off x="5812501" y="2081517"/>
            <a:ext cx="664500" cy="102600"/>
          </a:xfrm>
          <a:prstGeom prst="bentConnector2">
            <a:avLst/>
          </a:prstGeom>
          <a:noFill/>
          <a:ln cap="flat" cmpd="sng" w="9525">
            <a:solidFill>
              <a:schemeClr val="dk1"/>
            </a:solidFill>
            <a:prstDash val="solid"/>
            <a:miter lim="800000"/>
            <a:headEnd len="sm" w="sm" type="none"/>
            <a:tailEnd len="med" w="med" type="triangle"/>
          </a:ln>
        </p:spPr>
      </p:cxnSp>
      <p:cxnSp>
        <p:nvCxnSpPr>
          <p:cNvPr id="255" name="Google Shape;255;p13"/>
          <p:cNvCxnSpPr>
            <a:endCxn id="238" idx="1"/>
          </p:cNvCxnSpPr>
          <p:nvPr/>
        </p:nvCxnSpPr>
        <p:spPr>
          <a:xfrm flipH="1" rot="-5400000">
            <a:off x="5571001" y="2322814"/>
            <a:ext cx="1147500" cy="102600"/>
          </a:xfrm>
          <a:prstGeom prst="bentConnector2">
            <a:avLst/>
          </a:prstGeom>
          <a:noFill/>
          <a:ln cap="flat" cmpd="sng" w="9525">
            <a:solidFill>
              <a:schemeClr val="dk1"/>
            </a:solidFill>
            <a:prstDash val="solid"/>
            <a:miter lim="800000"/>
            <a:headEnd len="sm" w="sm" type="none"/>
            <a:tailEnd len="med" w="med" type="triangle"/>
          </a:ln>
        </p:spPr>
      </p:cxnSp>
      <p:cxnSp>
        <p:nvCxnSpPr>
          <p:cNvPr id="256" name="Google Shape;256;p13"/>
          <p:cNvCxnSpPr>
            <a:endCxn id="239" idx="1"/>
          </p:cNvCxnSpPr>
          <p:nvPr/>
        </p:nvCxnSpPr>
        <p:spPr>
          <a:xfrm flipH="1" rot="-5400000">
            <a:off x="5329651" y="2564326"/>
            <a:ext cx="1630200" cy="102600"/>
          </a:xfrm>
          <a:prstGeom prst="bentConnector2">
            <a:avLst/>
          </a:prstGeom>
          <a:noFill/>
          <a:ln cap="flat" cmpd="sng" w="9525">
            <a:solidFill>
              <a:schemeClr val="dk1"/>
            </a:solidFill>
            <a:prstDash val="solid"/>
            <a:miter lim="800000"/>
            <a:headEnd len="sm" w="sm" type="none"/>
            <a:tailEnd len="med" w="med" type="triangle"/>
          </a:ln>
        </p:spPr>
      </p:cxnSp>
      <p:cxnSp>
        <p:nvCxnSpPr>
          <p:cNvPr id="257" name="Google Shape;257;p13"/>
          <p:cNvCxnSpPr>
            <a:endCxn id="240" idx="1"/>
          </p:cNvCxnSpPr>
          <p:nvPr/>
        </p:nvCxnSpPr>
        <p:spPr>
          <a:xfrm flipH="1" rot="-5400000">
            <a:off x="5088301" y="2805708"/>
            <a:ext cx="2112900" cy="102600"/>
          </a:xfrm>
          <a:prstGeom prst="bentConnector2">
            <a:avLst/>
          </a:prstGeom>
          <a:noFill/>
          <a:ln cap="flat" cmpd="sng" w="9525">
            <a:solidFill>
              <a:schemeClr val="dk1"/>
            </a:solidFill>
            <a:prstDash val="solid"/>
            <a:miter lim="800000"/>
            <a:headEnd len="sm" w="sm" type="none"/>
            <a:tailEnd len="med" w="med" type="triangle"/>
          </a:ln>
        </p:spPr>
      </p:cxnSp>
      <p:cxnSp>
        <p:nvCxnSpPr>
          <p:cNvPr id="258" name="Google Shape;258;p13"/>
          <p:cNvCxnSpPr>
            <a:endCxn id="241" idx="1"/>
          </p:cNvCxnSpPr>
          <p:nvPr/>
        </p:nvCxnSpPr>
        <p:spPr>
          <a:xfrm flipH="1" rot="-5400000">
            <a:off x="4846801" y="3047006"/>
            <a:ext cx="2595900" cy="102600"/>
          </a:xfrm>
          <a:prstGeom prst="bentConnector2">
            <a:avLst/>
          </a:prstGeom>
          <a:noFill/>
          <a:ln cap="flat" cmpd="sng" w="9525">
            <a:solidFill>
              <a:schemeClr val="dk1"/>
            </a:solidFill>
            <a:prstDash val="solid"/>
            <a:miter lim="800000"/>
            <a:headEnd len="sm" w="sm" type="none"/>
            <a:tailEnd len="med" w="med" type="triangle"/>
          </a:ln>
        </p:spPr>
      </p:cxnSp>
      <p:cxnSp>
        <p:nvCxnSpPr>
          <p:cNvPr id="259" name="Google Shape;259;p13"/>
          <p:cNvCxnSpPr>
            <a:endCxn id="242" idx="1"/>
          </p:cNvCxnSpPr>
          <p:nvPr/>
        </p:nvCxnSpPr>
        <p:spPr>
          <a:xfrm flipH="1" rot="-5400000">
            <a:off x="9193628" y="1811773"/>
            <a:ext cx="169200" cy="146400"/>
          </a:xfrm>
          <a:prstGeom prst="bentConnector2">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64" name="Shape 264"/>
        <p:cNvGrpSpPr/>
        <p:nvPr/>
      </p:nvGrpSpPr>
      <p:grpSpPr>
        <a:xfrm>
          <a:off x="0" y="0"/>
          <a:ext cx="0" cy="0"/>
          <a:chOff x="0" y="0"/>
          <a:chExt cx="0" cy="0"/>
        </a:xfrm>
      </p:grpSpPr>
      <p:sp>
        <p:nvSpPr>
          <p:cNvPr id="265" name="Google Shape;265;p21"/>
          <p:cNvSpPr txBox="1"/>
          <p:nvPr>
            <p:ph type="title"/>
          </p:nvPr>
        </p:nvSpPr>
        <p:spPr>
          <a:xfrm>
            <a:off x="429768" y="411480"/>
            <a:ext cx="11201400"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tr-TR" sz="4600">
                <a:solidFill>
                  <a:srgbClr val="FFFFFF"/>
                </a:solidFill>
              </a:rPr>
              <a:t>God Object – Object Oriented Design</a:t>
            </a:r>
            <a:endParaRPr sz="4600">
              <a:solidFill>
                <a:srgbClr val="FFFFFF"/>
              </a:solidFill>
            </a:endParaRPr>
          </a:p>
        </p:txBody>
      </p:sp>
      <p:sp>
        <p:nvSpPr>
          <p:cNvPr id="266" name="Google Shape;266;p21"/>
          <p:cNvSpPr/>
          <p:nvPr/>
        </p:nvSpPr>
        <p:spPr>
          <a:xfrm>
            <a:off x="7116775" y="1517900"/>
            <a:ext cx="4514400" cy="3959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tr-TR" sz="3100">
                <a:solidFill>
                  <a:srgbClr val="FFFFFF"/>
                </a:solidFill>
                <a:latin typeface="Calibri"/>
                <a:ea typeface="Calibri"/>
                <a:cs typeface="Calibri"/>
                <a:sym typeface="Calibri"/>
              </a:rPr>
              <a:t>Tasarımın tek bir </a:t>
            </a:r>
            <a:r>
              <a:rPr i="1" lang="tr-TR" sz="3100">
                <a:solidFill>
                  <a:srgbClr val="FFFFFF"/>
                </a:solidFill>
                <a:latin typeface="Calibri"/>
                <a:ea typeface="Calibri"/>
                <a:cs typeface="Calibri"/>
                <a:sym typeface="Calibri"/>
              </a:rPr>
              <a:t>parçasının (ki burada kastedilen bir sınıftır) </a:t>
            </a:r>
            <a:r>
              <a:rPr lang="tr-TR" sz="3100">
                <a:solidFill>
                  <a:srgbClr val="FFFFFF"/>
                </a:solidFill>
                <a:latin typeface="Calibri"/>
                <a:ea typeface="Calibri"/>
                <a:cs typeface="Calibri"/>
                <a:sym typeface="Calibri"/>
              </a:rPr>
              <a:t>çok fazla sayıda fonksiyona konsantre olması.</a:t>
            </a:r>
            <a:endParaRPr sz="31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3100">
              <a:solidFill>
                <a:srgbClr val="FFFFFF"/>
              </a:solidFill>
              <a:latin typeface="Calibri"/>
              <a:ea typeface="Calibri"/>
              <a:cs typeface="Calibri"/>
              <a:sym typeface="Calibri"/>
            </a:endParaRPr>
          </a:p>
          <a:p>
            <a:pPr indent="0" lvl="0" marL="0" marR="0" rtl="0" algn="r">
              <a:lnSpc>
                <a:spcPct val="90000"/>
              </a:lnSpc>
              <a:spcBef>
                <a:spcPts val="0"/>
              </a:spcBef>
              <a:spcAft>
                <a:spcPts val="0"/>
              </a:spcAft>
              <a:buNone/>
            </a:pPr>
            <a:r>
              <a:rPr lang="tr-TR" sz="3500">
                <a:solidFill>
                  <a:srgbClr val="FFFFFF"/>
                </a:solidFill>
                <a:latin typeface="Calibri"/>
                <a:ea typeface="Calibri"/>
                <a:cs typeface="Calibri"/>
                <a:sym typeface="Calibri"/>
              </a:rPr>
              <a:t>SOLID Düşmanı!</a:t>
            </a:r>
            <a:endParaRPr sz="3500">
              <a:solidFill>
                <a:srgbClr val="FFFFFF"/>
              </a:solidFill>
              <a:latin typeface="Calibri"/>
              <a:ea typeface="Calibri"/>
              <a:cs typeface="Calibri"/>
              <a:sym typeface="Calibri"/>
            </a:endParaRPr>
          </a:p>
        </p:txBody>
      </p:sp>
      <p:pic>
        <p:nvPicPr>
          <p:cNvPr id="267" name="Google Shape;267;p21"/>
          <p:cNvPicPr preferRelativeResize="0"/>
          <p:nvPr/>
        </p:nvPicPr>
        <p:blipFill>
          <a:blip r:embed="rId3">
            <a:alphaModFix/>
          </a:blip>
          <a:stretch>
            <a:fillRect/>
          </a:stretch>
        </p:blipFill>
        <p:spPr>
          <a:xfrm>
            <a:off x="796325" y="1332229"/>
            <a:ext cx="5035295" cy="50352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16"/>
          <p:cNvSpPr txBox="1"/>
          <p:nvPr>
            <p:ph type="title"/>
          </p:nvPr>
        </p:nvSpPr>
        <p:spPr>
          <a:xfrm>
            <a:off x="5245125" y="329375"/>
            <a:ext cx="6274500" cy="1409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tr-TR" sz="4600"/>
              <a:t>Golden Hammer - Methodological</a:t>
            </a:r>
            <a:endParaRPr sz="4600"/>
          </a:p>
        </p:txBody>
      </p:sp>
      <p:pic>
        <p:nvPicPr>
          <p:cNvPr descr="http://sourcemaking.com/files/sm/images/hammer.jpg" id="274" name="Google Shape;274;p16"/>
          <p:cNvPicPr preferRelativeResize="0"/>
          <p:nvPr/>
        </p:nvPicPr>
        <p:blipFill rotWithShape="1">
          <a:blip r:embed="rId3">
            <a:alphaModFix/>
          </a:blip>
          <a:srcRect b="3484" l="0" r="-3" t="0"/>
          <a:stretch/>
        </p:blipFill>
        <p:spPr>
          <a:xfrm>
            <a:off x="1" y="10"/>
            <a:ext cx="4654296" cy="6857990"/>
          </a:xfrm>
          <a:prstGeom prst="rect">
            <a:avLst/>
          </a:prstGeom>
          <a:noFill/>
          <a:ln>
            <a:noFill/>
          </a:ln>
        </p:spPr>
      </p:pic>
      <p:sp>
        <p:nvSpPr>
          <p:cNvPr id="275" name="Google Shape;275;p16"/>
          <p:cNvSpPr/>
          <p:nvPr/>
        </p:nvSpPr>
        <p:spPr>
          <a:xfrm>
            <a:off x="5245125" y="2188200"/>
            <a:ext cx="6378000" cy="294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3000">
                <a:solidFill>
                  <a:srgbClr val="7030A0"/>
                </a:solidFill>
                <a:latin typeface="Calibri"/>
                <a:ea typeface="Calibri"/>
                <a:cs typeface="Calibri"/>
                <a:sym typeface="Calibri"/>
              </a:rPr>
              <a:t>Favori bir çözümün evrensel anlamda kabul gördüğünü düşünmek, onu sahiplenmek. </a:t>
            </a:r>
            <a:endParaRPr sz="3000">
              <a:solidFill>
                <a:srgbClr val="7030A0"/>
              </a:solidFill>
              <a:latin typeface="Calibri"/>
              <a:ea typeface="Calibri"/>
              <a:cs typeface="Calibri"/>
              <a:sym typeface="Calibri"/>
            </a:endParaRPr>
          </a:p>
          <a:p>
            <a:pPr indent="0" lvl="0" marL="0" marR="0" rtl="0" algn="l">
              <a:spcBef>
                <a:spcPts val="0"/>
              </a:spcBef>
              <a:spcAft>
                <a:spcPts val="0"/>
              </a:spcAft>
              <a:buNone/>
            </a:pPr>
            <a:r>
              <a:t/>
            </a:r>
            <a:endParaRPr i="1" sz="3000">
              <a:solidFill>
                <a:srgbClr val="7030A0"/>
              </a:solidFill>
              <a:latin typeface="Calibri"/>
              <a:ea typeface="Calibri"/>
              <a:cs typeface="Calibri"/>
              <a:sym typeface="Calibri"/>
            </a:endParaRPr>
          </a:p>
          <a:p>
            <a:pPr indent="0" lvl="0" marL="0" marR="0" rtl="0" algn="l">
              <a:spcBef>
                <a:spcPts val="0"/>
              </a:spcBef>
              <a:spcAft>
                <a:spcPts val="0"/>
              </a:spcAft>
              <a:buNone/>
            </a:pPr>
            <a:r>
              <a:rPr i="1" lang="tr-TR" sz="3000">
                <a:solidFill>
                  <a:srgbClr val="7030A0"/>
                </a:solidFill>
                <a:latin typeface="Calibri"/>
                <a:ea typeface="Calibri"/>
                <a:cs typeface="Calibri"/>
                <a:sym typeface="Calibri"/>
              </a:rPr>
              <a:t>(Oysaki bazı problemler aynı yöntemler ve yaklaşımlarla çözülmez)</a:t>
            </a:r>
            <a:endParaRPr i="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0" name="Shape 280"/>
        <p:cNvGrpSpPr/>
        <p:nvPr/>
      </p:nvGrpSpPr>
      <p:grpSpPr>
        <a:xfrm>
          <a:off x="0" y="0"/>
          <a:ext cx="0" cy="0"/>
          <a:chOff x="0" y="0"/>
          <a:chExt cx="0" cy="0"/>
        </a:xfrm>
      </p:grpSpPr>
      <p:sp>
        <p:nvSpPr>
          <p:cNvPr id="281" name="Google Shape;281;p14"/>
          <p:cNvSpPr txBox="1"/>
          <p:nvPr>
            <p:ph type="title"/>
          </p:nvPr>
        </p:nvSpPr>
        <p:spPr>
          <a:xfrm>
            <a:off x="648929" y="629266"/>
            <a:ext cx="5127031" cy="16766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tr-TR" sz="4600"/>
              <a:t>Lava Flow - Programming</a:t>
            </a:r>
            <a:endParaRPr sz="4600"/>
          </a:p>
        </p:txBody>
      </p:sp>
      <p:sp>
        <p:nvSpPr>
          <p:cNvPr id="282" name="Google Shape;282;p14"/>
          <p:cNvSpPr/>
          <p:nvPr/>
        </p:nvSpPr>
        <p:spPr>
          <a:xfrm>
            <a:off x="648925" y="2438400"/>
            <a:ext cx="5364900" cy="3785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tr-TR" sz="2800">
                <a:solidFill>
                  <a:srgbClr val="7030A0"/>
                </a:solidFill>
                <a:latin typeface="Calibri"/>
                <a:ea typeface="Calibri"/>
                <a:cs typeface="Calibri"/>
                <a:sym typeface="Calibri"/>
              </a:rPr>
              <a:t>Lüzumsuz veya düşük kaliteli kodları, kaldırma maliyetlerinin yüksek olması veya </a:t>
            </a:r>
            <a:r>
              <a:rPr lang="tr-TR" sz="2800">
                <a:solidFill>
                  <a:srgbClr val="7030A0"/>
                </a:solidFill>
                <a:latin typeface="Calibri"/>
                <a:ea typeface="Calibri"/>
                <a:cs typeface="Calibri"/>
                <a:sym typeface="Calibri"/>
              </a:rPr>
              <a:t>öngörülemeyen</a:t>
            </a:r>
            <a:r>
              <a:rPr lang="tr-TR" sz="2800">
                <a:solidFill>
                  <a:srgbClr val="7030A0"/>
                </a:solidFill>
                <a:latin typeface="Calibri"/>
                <a:ea typeface="Calibri"/>
                <a:cs typeface="Calibri"/>
                <a:sym typeface="Calibri"/>
              </a:rPr>
              <a:t> sebepler nedeniyle barındırmaya devam etmek.</a:t>
            </a:r>
            <a:endParaRPr sz="2800">
              <a:solidFill>
                <a:srgbClr val="7030A0"/>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800">
              <a:solidFill>
                <a:srgbClr val="7030A0"/>
              </a:solidFill>
              <a:latin typeface="Calibri"/>
              <a:ea typeface="Calibri"/>
              <a:cs typeface="Calibri"/>
              <a:sym typeface="Calibri"/>
            </a:endParaRPr>
          </a:p>
          <a:p>
            <a:pPr indent="0" lvl="0" marL="0" marR="0" rtl="0" algn="l">
              <a:lnSpc>
                <a:spcPct val="90000"/>
              </a:lnSpc>
              <a:spcBef>
                <a:spcPts val="0"/>
              </a:spcBef>
              <a:spcAft>
                <a:spcPts val="0"/>
              </a:spcAft>
              <a:buNone/>
            </a:pPr>
            <a:r>
              <a:rPr i="1" lang="tr-TR" sz="2800">
                <a:solidFill>
                  <a:srgbClr val="002060"/>
                </a:solidFill>
                <a:latin typeface="Calibri"/>
                <a:ea typeface="Calibri"/>
                <a:cs typeface="Calibri"/>
                <a:sym typeface="Calibri"/>
              </a:rPr>
              <a:t>(Single-Developer veya Lone Wolf Written Code)</a:t>
            </a:r>
            <a:endParaRPr i="1" sz="2800">
              <a:solidFill>
                <a:srgbClr val="002060"/>
              </a:solidFill>
              <a:latin typeface="Calibri"/>
              <a:ea typeface="Calibri"/>
              <a:cs typeface="Calibri"/>
              <a:sym typeface="Calibri"/>
            </a:endParaRPr>
          </a:p>
        </p:txBody>
      </p:sp>
      <p:pic>
        <p:nvPicPr>
          <p:cNvPr id="283" name="Google Shape;283;p14"/>
          <p:cNvPicPr preferRelativeResize="0"/>
          <p:nvPr/>
        </p:nvPicPr>
        <p:blipFill rotWithShape="1">
          <a:blip r:embed="rId3">
            <a:alphaModFix/>
          </a:blip>
          <a:srcRect b="0" l="0" r="2234" t="0"/>
          <a:stretch/>
        </p:blipFill>
        <p:spPr>
          <a:xfrm>
            <a:off x="6090612" y="10"/>
            <a:ext cx="6101387" cy="68579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3" name="Shape 73"/>
        <p:cNvGrpSpPr/>
        <p:nvPr/>
      </p:nvGrpSpPr>
      <p:grpSpPr>
        <a:xfrm>
          <a:off x="0" y="0"/>
          <a:ext cx="0" cy="0"/>
          <a:chOff x="0" y="0"/>
          <a:chExt cx="0" cy="0"/>
        </a:xfrm>
      </p:grpSpPr>
      <p:sp>
        <p:nvSpPr>
          <p:cNvPr id="74" name="Google Shape;74;g808db8da1c_0_0"/>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t/>
            </a:r>
            <a:endParaRPr/>
          </a:p>
        </p:txBody>
      </p:sp>
      <p:sp>
        <p:nvSpPr>
          <p:cNvPr id="75" name="Google Shape;75;g808db8da1c_0_0"/>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t/>
            </a:r>
            <a:endParaRPr/>
          </a:p>
        </p:txBody>
      </p:sp>
      <p:pic>
        <p:nvPicPr>
          <p:cNvPr id="76" name="Google Shape;76;g808db8da1c_0_0"/>
          <p:cNvPicPr preferRelativeResize="0"/>
          <p:nvPr/>
        </p:nvPicPr>
        <p:blipFill>
          <a:blip r:embed="rId3">
            <a:alphaModFix/>
          </a:blip>
          <a:stretch>
            <a:fillRect/>
          </a:stretch>
        </p:blipFill>
        <p:spPr>
          <a:xfrm>
            <a:off x="0" y="7138"/>
            <a:ext cx="12191997" cy="68437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20"/>
          <p:cNvPicPr preferRelativeResize="0"/>
          <p:nvPr/>
        </p:nvPicPr>
        <p:blipFill rotWithShape="1">
          <a:blip r:embed="rId3">
            <a:alphaModFix/>
          </a:blip>
          <a:srcRect b="0" l="10886" r="14957" t="0"/>
          <a:stretch/>
        </p:blipFill>
        <p:spPr>
          <a:xfrm>
            <a:off x="4902925" y="1778250"/>
            <a:ext cx="6809674" cy="4334475"/>
          </a:xfrm>
          <a:prstGeom prst="rect">
            <a:avLst/>
          </a:prstGeom>
          <a:noFill/>
          <a:ln>
            <a:noFill/>
          </a:ln>
        </p:spPr>
      </p:pic>
      <p:sp>
        <p:nvSpPr>
          <p:cNvPr id="290" name="Google Shape;290;p20"/>
          <p:cNvSpPr txBox="1"/>
          <p:nvPr>
            <p:ph type="title"/>
          </p:nvPr>
        </p:nvSpPr>
        <p:spPr>
          <a:xfrm>
            <a:off x="429775" y="411475"/>
            <a:ext cx="11762100" cy="110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tr-TR" sz="4600"/>
              <a:t>Over Engineering – Project Management</a:t>
            </a:r>
            <a:endParaRPr sz="4600"/>
          </a:p>
        </p:txBody>
      </p:sp>
      <p:sp>
        <p:nvSpPr>
          <p:cNvPr id="291" name="Google Shape;291;p20"/>
          <p:cNvSpPr/>
          <p:nvPr/>
        </p:nvSpPr>
        <p:spPr>
          <a:xfrm>
            <a:off x="587450" y="1592026"/>
            <a:ext cx="3823500" cy="4520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tr-TR" sz="2800">
                <a:solidFill>
                  <a:srgbClr val="7030A0"/>
                </a:solidFill>
                <a:latin typeface="Calibri"/>
                <a:ea typeface="Calibri"/>
                <a:cs typeface="Calibri"/>
                <a:sym typeface="Calibri"/>
              </a:rPr>
              <a:t>Bir projeyi </a:t>
            </a:r>
            <a:r>
              <a:rPr i="1" lang="tr-TR" sz="2800">
                <a:solidFill>
                  <a:srgbClr val="7030A0"/>
                </a:solidFill>
                <a:latin typeface="Calibri"/>
                <a:ea typeface="Calibri"/>
                <a:cs typeface="Calibri"/>
                <a:sym typeface="Calibri"/>
              </a:rPr>
              <a:t>(hatta sprint içindeki bir görevi)</a:t>
            </a:r>
            <a:r>
              <a:rPr lang="tr-TR" sz="2800">
                <a:solidFill>
                  <a:srgbClr val="7030A0"/>
                </a:solidFill>
                <a:latin typeface="Calibri"/>
                <a:ea typeface="Calibri"/>
                <a:cs typeface="Calibri"/>
                <a:sym typeface="Calibri"/>
              </a:rPr>
              <a:t> gereğinden daha karmaşık ve güç hale getirmek için kaynak harcamak.</a:t>
            </a:r>
            <a:endParaRPr sz="2800">
              <a:solidFill>
                <a:srgbClr val="7030A0"/>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800">
              <a:solidFill>
                <a:srgbClr val="7030A0"/>
              </a:solidFill>
              <a:latin typeface="Calibri"/>
              <a:ea typeface="Calibri"/>
              <a:cs typeface="Calibri"/>
              <a:sym typeface="Calibri"/>
            </a:endParaRPr>
          </a:p>
          <a:p>
            <a:pPr indent="0" lvl="0" marL="0" marR="0" rtl="0" algn="l">
              <a:lnSpc>
                <a:spcPct val="90000"/>
              </a:lnSpc>
              <a:spcBef>
                <a:spcPts val="0"/>
              </a:spcBef>
              <a:spcAft>
                <a:spcPts val="0"/>
              </a:spcAft>
              <a:buNone/>
            </a:pPr>
            <a:r>
              <a:rPr i="1" lang="tr-TR" sz="2800">
                <a:solidFill>
                  <a:srgbClr val="002060"/>
                </a:solidFill>
                <a:latin typeface="Calibri"/>
                <a:ea typeface="Calibri"/>
                <a:cs typeface="Calibri"/>
                <a:sym typeface="Calibri"/>
              </a:rPr>
              <a:t>(Bir problemi olduğundan daha karmışık gibi algılayıp çözmeye çalışmak)</a:t>
            </a:r>
            <a:endParaRPr i="1" sz="2800">
              <a:solidFill>
                <a:srgbClr val="00206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tr-TR" sz="4600"/>
              <a:t>Boat Anchor - Programming</a:t>
            </a:r>
            <a:endParaRPr sz="4600"/>
          </a:p>
        </p:txBody>
      </p:sp>
      <p:pic>
        <p:nvPicPr>
          <p:cNvPr descr="http://ricm.museum.com/collections/vax/11-780_front.jpg" id="298" name="Google Shape;298;p15"/>
          <p:cNvPicPr preferRelativeResize="0"/>
          <p:nvPr/>
        </p:nvPicPr>
        <p:blipFill rotWithShape="1">
          <a:blip r:embed="rId3">
            <a:alphaModFix/>
          </a:blip>
          <a:srcRect b="0" l="0" r="0" t="0"/>
          <a:stretch/>
        </p:blipFill>
        <p:spPr>
          <a:xfrm>
            <a:off x="6953474" y="2361599"/>
            <a:ext cx="5238525" cy="4496401"/>
          </a:xfrm>
          <a:prstGeom prst="rect">
            <a:avLst/>
          </a:prstGeom>
          <a:noFill/>
          <a:ln>
            <a:noFill/>
          </a:ln>
        </p:spPr>
      </p:pic>
      <p:sp>
        <p:nvSpPr>
          <p:cNvPr id="299" name="Google Shape;299;p15"/>
          <p:cNvSpPr/>
          <p:nvPr/>
        </p:nvSpPr>
        <p:spPr>
          <a:xfrm>
            <a:off x="838200" y="1798162"/>
            <a:ext cx="4985100" cy="147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3000">
                <a:solidFill>
                  <a:srgbClr val="7030A0"/>
                </a:solidFill>
                <a:latin typeface="Calibri"/>
                <a:ea typeface="Calibri"/>
                <a:cs typeface="Calibri"/>
                <a:sym typeface="Calibri"/>
              </a:rPr>
              <a:t>Herhangi bir amaçla kullanılmayan bir sistem parçasını tutmak/unutmak.</a:t>
            </a:r>
            <a:endParaRPr sz="3000">
              <a:solidFill>
                <a:srgbClr val="7030A0"/>
              </a:solidFill>
              <a:latin typeface="Calibri"/>
              <a:ea typeface="Calibri"/>
              <a:cs typeface="Calibri"/>
              <a:sym typeface="Calibri"/>
            </a:endParaRPr>
          </a:p>
          <a:p>
            <a:pPr indent="0" lvl="0" marL="0" marR="0" rtl="0" algn="l">
              <a:spcBef>
                <a:spcPts val="0"/>
              </a:spcBef>
              <a:spcAft>
                <a:spcPts val="0"/>
              </a:spcAft>
              <a:buNone/>
            </a:pPr>
            <a:r>
              <a:t/>
            </a:r>
            <a:endParaRPr sz="3000">
              <a:solidFill>
                <a:srgbClr val="7030A0"/>
              </a:solidFill>
              <a:latin typeface="Calibri"/>
              <a:ea typeface="Calibri"/>
              <a:cs typeface="Calibri"/>
              <a:sym typeface="Calibri"/>
            </a:endParaRPr>
          </a:p>
          <a:p>
            <a:pPr indent="0" lvl="0" marL="0" marR="0" rtl="0" algn="l">
              <a:spcBef>
                <a:spcPts val="0"/>
              </a:spcBef>
              <a:spcAft>
                <a:spcPts val="0"/>
              </a:spcAft>
              <a:buNone/>
            </a:pPr>
            <a:r>
              <a:rPr i="1" lang="tr-TR" sz="3000">
                <a:solidFill>
                  <a:srgbClr val="002060"/>
                </a:solidFill>
                <a:latin typeface="Calibri"/>
                <a:ea typeface="Calibri"/>
                <a:cs typeface="Calibri"/>
                <a:sym typeface="Calibri"/>
              </a:rPr>
              <a:t>(“Daha sonra bu fonksiyona ihtiyacımız olabilir” denilerek yazılan fakat yazıldığı yerde unutulan kod parçaları)</a:t>
            </a:r>
            <a:endParaRPr i="1" sz="3000">
              <a:solidFill>
                <a:srgbClr val="00206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429775" y="411475"/>
            <a:ext cx="12389700" cy="110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tr-TR" sz="4600"/>
              <a:t>Reinventing the Square Wheel - Methodological</a:t>
            </a:r>
            <a:endParaRPr sz="4600"/>
          </a:p>
        </p:txBody>
      </p:sp>
      <p:pic>
        <p:nvPicPr>
          <p:cNvPr descr="https://blog.damballa.com/wp-content/uploads/2011/03/square_wheel.jpg" id="306" name="Google Shape;306;p17"/>
          <p:cNvPicPr preferRelativeResize="0"/>
          <p:nvPr/>
        </p:nvPicPr>
        <p:blipFill rotWithShape="1">
          <a:blip r:embed="rId3">
            <a:alphaModFix/>
          </a:blip>
          <a:srcRect b="0" l="0" r="-1" t="10104"/>
          <a:stretch/>
        </p:blipFill>
        <p:spPr>
          <a:xfrm>
            <a:off x="429768" y="1721922"/>
            <a:ext cx="6704891" cy="4520559"/>
          </a:xfrm>
          <a:prstGeom prst="rect">
            <a:avLst/>
          </a:prstGeom>
          <a:noFill/>
          <a:ln>
            <a:noFill/>
          </a:ln>
        </p:spPr>
      </p:pic>
      <p:sp>
        <p:nvSpPr>
          <p:cNvPr id="307" name="Google Shape;307;p17"/>
          <p:cNvSpPr/>
          <p:nvPr/>
        </p:nvSpPr>
        <p:spPr>
          <a:xfrm>
            <a:off x="7382100" y="1721925"/>
            <a:ext cx="4491600" cy="3236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tr-TR" sz="2800">
                <a:solidFill>
                  <a:srgbClr val="9900FF"/>
                </a:solidFill>
                <a:latin typeface="Calibri"/>
                <a:ea typeface="Calibri"/>
                <a:cs typeface="Calibri"/>
                <a:sym typeface="Calibri"/>
              </a:rPr>
              <a:t>Var olan bir çözüm yerine ondan daha kötü olan özel bir çözüm üretme hatasına düşmek.</a:t>
            </a:r>
            <a:endParaRPr sz="2800">
              <a:solidFill>
                <a:srgbClr val="9900FF"/>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800">
              <a:solidFill>
                <a:srgbClr val="9900FF"/>
              </a:solidFill>
              <a:latin typeface="Calibri"/>
              <a:ea typeface="Calibri"/>
              <a:cs typeface="Calibri"/>
              <a:sym typeface="Calibri"/>
            </a:endParaRPr>
          </a:p>
          <a:p>
            <a:pPr indent="0" lvl="0" marL="0" marR="0" rtl="0" algn="l">
              <a:lnSpc>
                <a:spcPct val="90000"/>
              </a:lnSpc>
              <a:spcBef>
                <a:spcPts val="0"/>
              </a:spcBef>
              <a:spcAft>
                <a:spcPts val="0"/>
              </a:spcAft>
              <a:buNone/>
            </a:pPr>
            <a:r>
              <a:rPr i="1" lang="tr-TR" sz="2800">
                <a:solidFill>
                  <a:srgbClr val="002060"/>
                </a:solidFill>
                <a:latin typeface="Calibri"/>
                <a:ea typeface="Calibri"/>
                <a:cs typeface="Calibri"/>
                <a:sym typeface="Calibri"/>
              </a:rPr>
              <a:t>(Belli çözüm yöntemleri ve prensipleri bilmeden veya düşünmeden yol almak)</a:t>
            </a:r>
            <a:endParaRPr i="1" sz="2800">
              <a:solidFill>
                <a:srgbClr val="00206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2" name="Shape 312"/>
        <p:cNvGrpSpPr/>
        <p:nvPr/>
      </p:nvGrpSpPr>
      <p:grpSpPr>
        <a:xfrm>
          <a:off x="0" y="0"/>
          <a:ext cx="0" cy="0"/>
          <a:chOff x="0" y="0"/>
          <a:chExt cx="0" cy="0"/>
        </a:xfrm>
      </p:grpSpPr>
      <p:sp>
        <p:nvSpPr>
          <p:cNvPr id="313" name="Google Shape;313;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www.asilatrading.com/wp-content/uploads/2013/05/Spaghetti-al-rafano.jpg" id="314" name="Google Shape;314;p18"/>
          <p:cNvPicPr preferRelativeResize="0"/>
          <p:nvPr/>
        </p:nvPicPr>
        <p:blipFill rotWithShape="1">
          <a:blip r:embed="rId3">
            <a:alphaModFix/>
          </a:blip>
          <a:srcRect b="19740" l="0" r="-2" t="21044"/>
          <a:stretch/>
        </p:blipFill>
        <p:spPr>
          <a:xfrm>
            <a:off x="4883025" y="10"/>
            <a:ext cx="7308975" cy="3364982"/>
          </a:xfrm>
          <a:custGeom>
            <a:rect b="b" l="l" r="r" t="t"/>
            <a:pathLst>
              <a:path extrusionOk="0" h="3364992" w="7308975">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ln>
            <a:noFill/>
          </a:ln>
        </p:spPr>
      </p:pic>
      <p:pic>
        <p:nvPicPr>
          <p:cNvPr descr="http://www.livestrongfitness.com/blog/wp-content/uploads/spaghetti-bolognese.jpg" id="315" name="Google Shape;315;p18"/>
          <p:cNvPicPr preferRelativeResize="0"/>
          <p:nvPr/>
        </p:nvPicPr>
        <p:blipFill rotWithShape="1">
          <a:blip r:embed="rId4">
            <a:alphaModFix/>
          </a:blip>
          <a:srcRect b="23266" l="0" r="-2" t="13665"/>
          <a:stretch/>
        </p:blipFill>
        <p:spPr>
          <a:xfrm>
            <a:off x="4883025" y="3493008"/>
            <a:ext cx="7308975" cy="3364992"/>
          </a:xfrm>
          <a:custGeom>
            <a:rect b="b" l="l" r="r" t="t"/>
            <a:pathLst>
              <a:path extrusionOk="0" h="3364992" w="7308975">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ln>
            <a:noFill/>
          </a:ln>
        </p:spPr>
      </p:pic>
      <p:sp>
        <p:nvSpPr>
          <p:cNvPr id="316" name="Google Shape;316;p18"/>
          <p:cNvSpPr/>
          <p:nvPr/>
        </p:nvSpPr>
        <p:spPr>
          <a:xfrm>
            <a:off x="0" y="0"/>
            <a:ext cx="6096001" cy="6858000"/>
          </a:xfrm>
          <a:custGeom>
            <a:rect b="b" l="l" r="r" t="t"/>
            <a:pathLst>
              <a:path extrusionOk="0" h="6858000" w="6096001">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7" name="Google Shape;317;p18"/>
          <p:cNvSpPr/>
          <p:nvPr/>
        </p:nvSpPr>
        <p:spPr>
          <a:xfrm>
            <a:off x="1" y="0"/>
            <a:ext cx="6087332" cy="6858000"/>
          </a:xfrm>
          <a:custGeom>
            <a:rect b="b" l="l" r="r" t="t"/>
            <a:pathLst>
              <a:path extrusionOk="0" h="6858000" w="6087332">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8" name="Google Shape;318;p18"/>
          <p:cNvSpPr txBox="1"/>
          <p:nvPr>
            <p:ph type="title"/>
          </p:nvPr>
        </p:nvSpPr>
        <p:spPr>
          <a:xfrm>
            <a:off x="448056" y="859536"/>
            <a:ext cx="4832802"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lang="tr-TR" sz="5000">
                <a:solidFill>
                  <a:schemeClr val="dk1"/>
                </a:solidFill>
                <a:latin typeface="Calibri"/>
                <a:ea typeface="Calibri"/>
                <a:cs typeface="Calibri"/>
                <a:sym typeface="Calibri"/>
              </a:rPr>
              <a:t>Spaghetti Code - Programming</a:t>
            </a:r>
            <a:endParaRPr sz="5000"/>
          </a:p>
        </p:txBody>
      </p:sp>
      <p:sp>
        <p:nvSpPr>
          <p:cNvPr id="319" name="Google Shape;319;p18"/>
          <p:cNvSpPr/>
          <p:nvPr/>
        </p:nvSpPr>
        <p:spPr>
          <a:xfrm>
            <a:off x="449544" y="2194560"/>
            <a:ext cx="4892040"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0" name="Google Shape;320;p18"/>
          <p:cNvSpPr/>
          <p:nvPr/>
        </p:nvSpPr>
        <p:spPr>
          <a:xfrm>
            <a:off x="448056" y="2512611"/>
            <a:ext cx="4832803" cy="366435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tr-TR" sz="2800">
                <a:solidFill>
                  <a:srgbClr val="7030A0"/>
                </a:solidFill>
                <a:latin typeface="Calibri"/>
                <a:ea typeface="Calibri"/>
                <a:cs typeface="Calibri"/>
                <a:sym typeface="Calibri"/>
              </a:rPr>
              <a:t>Özellikle kod yapılarının kötü kullanılması nedeniyle güç anlaşılır programların oluşması.</a:t>
            </a:r>
            <a:endParaRPr sz="2800">
              <a:solidFill>
                <a:srgbClr val="7030A0"/>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800">
              <a:solidFill>
                <a:srgbClr val="7030A0"/>
              </a:solidFill>
              <a:latin typeface="Calibri"/>
              <a:ea typeface="Calibri"/>
              <a:cs typeface="Calibri"/>
              <a:sym typeface="Calibri"/>
            </a:endParaRPr>
          </a:p>
          <a:p>
            <a:pPr indent="0" lvl="0" marL="0" marR="0" rtl="0" algn="l">
              <a:lnSpc>
                <a:spcPct val="90000"/>
              </a:lnSpc>
              <a:spcBef>
                <a:spcPts val="0"/>
              </a:spcBef>
              <a:spcAft>
                <a:spcPts val="0"/>
              </a:spcAft>
              <a:buNone/>
            </a:pPr>
            <a:r>
              <a:rPr i="1" lang="tr-TR" sz="2800">
                <a:solidFill>
                  <a:srgbClr val="002060"/>
                </a:solidFill>
                <a:latin typeface="Calibri"/>
                <a:ea typeface="Calibri"/>
                <a:cs typeface="Calibri"/>
                <a:sym typeface="Calibri"/>
              </a:rPr>
              <a:t>(Neredeyse her iş süreci için ayrı birer fonksiyonun yazılması söz konusu olduğunda...)</a:t>
            </a:r>
            <a:endParaRPr i="1" sz="2800">
              <a:solidFill>
                <a:srgbClr val="002060"/>
              </a:solidFill>
              <a:latin typeface="Calibri"/>
              <a:ea typeface="Calibri"/>
              <a:cs typeface="Calibri"/>
              <a:sym typeface="Calibri"/>
            </a:endParaRPr>
          </a:p>
        </p:txBody>
      </p:sp>
      <p:sp>
        <p:nvSpPr>
          <p:cNvPr id="321" name="Google Shape;321;p18"/>
          <p:cNvSpPr/>
          <p:nvPr/>
        </p:nvSpPr>
        <p:spPr>
          <a:xfrm>
            <a:off x="449544" y="2194560"/>
            <a:ext cx="4892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2" name="Google Shape;322;p18"/>
          <p:cNvSpPr/>
          <p:nvPr/>
        </p:nvSpPr>
        <p:spPr>
          <a:xfrm>
            <a:off x="3168676" y="6436126"/>
            <a:ext cx="5917133" cy="3692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tr-TR" sz="1799">
                <a:solidFill>
                  <a:schemeClr val="lt2"/>
                </a:solidFill>
                <a:latin typeface="Calibri"/>
                <a:ea typeface="Calibri"/>
                <a:cs typeface="Calibri"/>
                <a:sym typeface="Calibri"/>
              </a:rPr>
              <a:t>Anti-Patterns | burak selim şenyurt | about.me/buraksenyurt</a:t>
            </a:r>
            <a:endParaRPr sz="1799">
              <a:solidFill>
                <a:schemeClr val="lt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19"/>
          <p:cNvSpPr txBox="1"/>
          <p:nvPr>
            <p:ph type="title"/>
          </p:nvPr>
        </p:nvSpPr>
        <p:spPr>
          <a:xfrm>
            <a:off x="429775" y="411475"/>
            <a:ext cx="11583000" cy="110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tr-TR" sz="4600"/>
              <a:t>Copy-Paste Programming - Methodological</a:t>
            </a:r>
            <a:endParaRPr sz="4600"/>
          </a:p>
        </p:txBody>
      </p:sp>
      <p:pic>
        <p:nvPicPr>
          <p:cNvPr descr="http://codinghorror.typepad.com/.a/6a0120a85dcdae970b0128777096b1970c-pi" id="329" name="Google Shape;329;p19"/>
          <p:cNvPicPr preferRelativeResize="0"/>
          <p:nvPr/>
        </p:nvPicPr>
        <p:blipFill rotWithShape="1">
          <a:blip r:embed="rId3">
            <a:alphaModFix/>
          </a:blip>
          <a:srcRect b="-2" l="12372" r="9757" t="0"/>
          <a:stretch/>
        </p:blipFill>
        <p:spPr>
          <a:xfrm>
            <a:off x="429768" y="1721922"/>
            <a:ext cx="6704891" cy="4520559"/>
          </a:xfrm>
          <a:prstGeom prst="rect">
            <a:avLst/>
          </a:prstGeom>
          <a:noFill/>
          <a:ln>
            <a:noFill/>
          </a:ln>
        </p:spPr>
      </p:pic>
      <p:sp>
        <p:nvSpPr>
          <p:cNvPr id="330" name="Google Shape;330;p19"/>
          <p:cNvSpPr/>
          <p:nvPr/>
        </p:nvSpPr>
        <p:spPr>
          <a:xfrm>
            <a:off x="7616775" y="1602275"/>
            <a:ext cx="4192500" cy="46401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lang="tr-TR" sz="2800">
                <a:solidFill>
                  <a:srgbClr val="7030A0"/>
                </a:solidFill>
                <a:latin typeface="Calibri"/>
                <a:ea typeface="Calibri"/>
                <a:cs typeface="Calibri"/>
                <a:sym typeface="Calibri"/>
              </a:rPr>
              <a:t>Daha generic bir çözüm üretmek yerine var olan kodları kopyalayarak geliştirme yapmak.</a:t>
            </a:r>
            <a:endParaRPr sz="2800">
              <a:solidFill>
                <a:srgbClr val="7030A0"/>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800">
              <a:solidFill>
                <a:srgbClr val="7030A0"/>
              </a:solidFill>
              <a:latin typeface="Calibri"/>
              <a:ea typeface="Calibri"/>
              <a:cs typeface="Calibri"/>
              <a:sym typeface="Calibri"/>
            </a:endParaRPr>
          </a:p>
          <a:p>
            <a:pPr indent="0" lvl="0" marL="0" marR="0" rtl="0" algn="l">
              <a:lnSpc>
                <a:spcPct val="90000"/>
              </a:lnSpc>
              <a:spcBef>
                <a:spcPts val="0"/>
              </a:spcBef>
              <a:spcAft>
                <a:spcPts val="0"/>
              </a:spcAft>
              <a:buNone/>
            </a:pPr>
            <a:r>
              <a:rPr i="1" lang="tr-TR" sz="2800">
                <a:solidFill>
                  <a:srgbClr val="002060"/>
                </a:solidFill>
                <a:latin typeface="Calibri"/>
                <a:ea typeface="Calibri"/>
                <a:cs typeface="Calibri"/>
                <a:sym typeface="Calibri"/>
              </a:rPr>
              <a:t>(Yazılımın herhangi bir yerinde uygulanan kodun, ihtiyaç olunan başka bir yerde aynen kopyalanarak kullanılmaya devam etmesi)</a:t>
            </a:r>
            <a:endParaRPr i="1" sz="2800">
              <a:solidFill>
                <a:srgbClr val="00206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429768" y="411480"/>
            <a:ext cx="11201400" cy="110642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tr-TR" sz="4600"/>
              <a:t>Cargo Cult Programming - Programming</a:t>
            </a:r>
            <a:endParaRPr sz="4600"/>
          </a:p>
        </p:txBody>
      </p:sp>
      <p:sp>
        <p:nvSpPr>
          <p:cNvPr id="337" name="Google Shape;337;p22"/>
          <p:cNvSpPr/>
          <p:nvPr/>
        </p:nvSpPr>
        <p:spPr>
          <a:xfrm>
            <a:off x="553450" y="1771600"/>
            <a:ext cx="5573100" cy="3959400"/>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lang="tr-TR" sz="3000">
                <a:solidFill>
                  <a:srgbClr val="7030A0"/>
                </a:solidFill>
                <a:latin typeface="Calibri"/>
                <a:ea typeface="Calibri"/>
                <a:cs typeface="Calibri"/>
                <a:sym typeface="Calibri"/>
              </a:rPr>
              <a:t>Desen ve metotları ne/nasıl/niçin olduğunu anlamadan kullanmak.</a:t>
            </a:r>
            <a:endParaRPr sz="3000">
              <a:solidFill>
                <a:srgbClr val="7030A0"/>
              </a:solidFill>
              <a:latin typeface="Calibri"/>
              <a:ea typeface="Calibri"/>
              <a:cs typeface="Calibri"/>
              <a:sym typeface="Calibri"/>
            </a:endParaRPr>
          </a:p>
          <a:p>
            <a:pPr indent="0" lvl="0" marL="0" marR="0" rtl="0" algn="l">
              <a:spcBef>
                <a:spcPts val="0"/>
              </a:spcBef>
              <a:spcAft>
                <a:spcPts val="0"/>
              </a:spcAft>
              <a:buNone/>
            </a:pPr>
            <a:r>
              <a:t/>
            </a:r>
            <a:endParaRPr sz="3000">
              <a:solidFill>
                <a:srgbClr val="7030A0"/>
              </a:solidFill>
              <a:latin typeface="Calibri"/>
              <a:ea typeface="Calibri"/>
              <a:cs typeface="Calibri"/>
              <a:sym typeface="Calibri"/>
            </a:endParaRPr>
          </a:p>
          <a:p>
            <a:pPr indent="0" lvl="0" marL="0" marR="0" rtl="0" algn="l">
              <a:spcBef>
                <a:spcPts val="0"/>
              </a:spcBef>
              <a:spcAft>
                <a:spcPts val="0"/>
              </a:spcAft>
              <a:buNone/>
            </a:pPr>
            <a:r>
              <a:rPr i="1" lang="tr-TR" sz="3000">
                <a:solidFill>
                  <a:srgbClr val="002060"/>
                </a:solidFill>
                <a:latin typeface="Calibri"/>
                <a:ea typeface="Calibri"/>
                <a:cs typeface="Calibri"/>
                <a:sym typeface="Calibri"/>
              </a:rPr>
              <a:t>(Geliştirici bir çözüm için kullandığı bileşenleri, prensip ile desenleri, kod parçalarının nasıl çalıştığını/niye kullanıldığını bilmeden uygular)</a:t>
            </a:r>
            <a:endParaRPr i="1" sz="3000">
              <a:solidFill>
                <a:srgbClr val="002060"/>
              </a:solidFill>
              <a:latin typeface="Calibri"/>
              <a:ea typeface="Calibri"/>
              <a:cs typeface="Calibri"/>
              <a:sym typeface="Calibri"/>
            </a:endParaRPr>
          </a:p>
        </p:txBody>
      </p:sp>
      <p:pic>
        <p:nvPicPr>
          <p:cNvPr descr="http://fc02.deviantart.net/fs71/f/2012/025/9/1/i_have_no_idea_by_artarmada-d4nleni.png" id="338" name="Google Shape;338;p22"/>
          <p:cNvPicPr preferRelativeResize="0"/>
          <p:nvPr/>
        </p:nvPicPr>
        <p:blipFill rotWithShape="1">
          <a:blip r:embed="rId3">
            <a:alphaModFix/>
          </a:blip>
          <a:srcRect b="6357" l="0" r="1" t="0"/>
          <a:stretch/>
        </p:blipFill>
        <p:spPr>
          <a:xfrm>
            <a:off x="6723177" y="1771591"/>
            <a:ext cx="4494265" cy="42085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3" name="Shape 343"/>
        <p:cNvGrpSpPr/>
        <p:nvPr/>
      </p:nvGrpSpPr>
      <p:grpSpPr>
        <a:xfrm>
          <a:off x="0" y="0"/>
          <a:ext cx="0" cy="0"/>
          <a:chOff x="0" y="0"/>
          <a:chExt cx="0" cy="0"/>
        </a:xfrm>
      </p:grpSpPr>
      <p:sp>
        <p:nvSpPr>
          <p:cNvPr id="344" name="Google Shape;344;p2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indoor, bed, sitting, laying&#10;&#10;Description automatically generated" id="345" name="Google Shape;345;p23"/>
          <p:cNvPicPr preferRelativeResize="0"/>
          <p:nvPr>
            <p:ph idx="1" type="body"/>
          </p:nvPr>
        </p:nvPicPr>
        <p:blipFill rotWithShape="1">
          <a:blip r:embed="rId3">
            <a:alphaModFix/>
          </a:blip>
          <a:srcRect b="18386" l="0" r="9091" t="5004"/>
          <a:stretch/>
        </p:blipFill>
        <p:spPr>
          <a:xfrm>
            <a:off x="20" y="10"/>
            <a:ext cx="12191980" cy="6857990"/>
          </a:xfrm>
          <a:prstGeom prst="rect">
            <a:avLst/>
          </a:prstGeom>
          <a:noFill/>
          <a:ln>
            <a:noFill/>
          </a:ln>
        </p:spPr>
      </p:pic>
      <p:sp>
        <p:nvSpPr>
          <p:cNvPr id="346" name="Google Shape;346;p23"/>
          <p:cNvSpPr/>
          <p:nvPr/>
        </p:nvSpPr>
        <p:spPr>
          <a:xfrm>
            <a:off x="3" y="0"/>
            <a:ext cx="9339206" cy="6858000"/>
          </a:xfrm>
          <a:prstGeom prst="rect">
            <a:avLst/>
          </a:prstGeom>
          <a:gradFill>
            <a:gsLst>
              <a:gs pos="0">
                <a:srgbClr val="000000">
                  <a:alpha val="0"/>
                </a:srgbClr>
              </a:gs>
              <a:gs pos="33000">
                <a:srgbClr val="000000">
                  <a:alpha val="20000"/>
                </a:srgbClr>
              </a:gs>
              <a:gs pos="58000">
                <a:srgbClr val="000000">
                  <a:alpha val="29803"/>
                </a:srgbClr>
              </a:gs>
              <a:gs pos="100000">
                <a:srgbClr val="000000">
                  <a:alpha val="2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3"/>
          <p:cNvSpPr txBox="1"/>
          <p:nvPr>
            <p:ph type="title"/>
          </p:nvPr>
        </p:nvSpPr>
        <p:spPr>
          <a:xfrm>
            <a:off x="431088" y="1169254"/>
            <a:ext cx="4023360" cy="280221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7200"/>
              <a:buFont typeface="Calibri"/>
              <a:buNone/>
            </a:pPr>
            <a:r>
              <a:rPr lang="tr-TR" sz="7200">
                <a:solidFill>
                  <a:srgbClr val="FFFFFF"/>
                </a:solidFill>
              </a:rPr>
              <a:t>Teşhis ve Tedavi</a:t>
            </a:r>
            <a:endParaRPr sz="72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tr-TR"/>
              <a:t>Sormak Gerek</a:t>
            </a:r>
            <a:endParaRPr/>
          </a:p>
        </p:txBody>
      </p:sp>
      <p:sp>
        <p:nvSpPr>
          <p:cNvPr id="353" name="Google Shape;353;p24"/>
          <p:cNvSpPr txBox="1"/>
          <p:nvPr>
            <p:ph idx="1" type="body"/>
          </p:nvPr>
        </p:nvSpPr>
        <p:spPr>
          <a:xfrm>
            <a:off x="693821" y="1548898"/>
            <a:ext cx="11061032" cy="477971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70C0"/>
              </a:buClr>
              <a:buSzPts val="2600"/>
              <a:buChar char="●"/>
            </a:pPr>
            <a:r>
              <a:rPr i="1" lang="tr-TR" sz="2600">
                <a:solidFill>
                  <a:srgbClr val="0070C0"/>
                </a:solidFill>
              </a:rPr>
              <a:t>Bir tasarım kalıbını veya kod parçasını nasıl çalıştığını anlamadan kullanıyor muyuz?</a:t>
            </a:r>
            <a:endParaRPr/>
          </a:p>
          <a:p>
            <a:pPr indent="-228600" lvl="0" marL="228600" rtl="0" algn="l">
              <a:lnSpc>
                <a:spcPct val="90000"/>
              </a:lnSpc>
              <a:spcBef>
                <a:spcPts val="1000"/>
              </a:spcBef>
              <a:spcAft>
                <a:spcPts val="0"/>
              </a:spcAft>
              <a:buClr>
                <a:srgbClr val="0070C0"/>
              </a:buClr>
              <a:buSzPts val="2600"/>
              <a:buChar char="●"/>
            </a:pPr>
            <a:r>
              <a:rPr i="1" lang="tr-TR" sz="2600">
                <a:solidFill>
                  <a:srgbClr val="0070C0"/>
                </a:solidFill>
              </a:rPr>
              <a:t>Ne kadar iş kuralı varsa hepsini arayüz arkasına gömüyor muyuz?</a:t>
            </a:r>
            <a:endParaRPr/>
          </a:p>
          <a:p>
            <a:pPr indent="-228600" lvl="0" marL="228600" rtl="0" algn="l">
              <a:lnSpc>
                <a:spcPct val="90000"/>
              </a:lnSpc>
              <a:spcBef>
                <a:spcPts val="1000"/>
              </a:spcBef>
              <a:spcAft>
                <a:spcPts val="0"/>
              </a:spcAft>
              <a:buClr>
                <a:srgbClr val="0070C0"/>
              </a:buClr>
              <a:buSzPts val="2600"/>
              <a:buChar char="●"/>
            </a:pPr>
            <a:r>
              <a:rPr i="1" lang="tr-TR" sz="2600">
                <a:solidFill>
                  <a:srgbClr val="0070C0"/>
                </a:solidFill>
              </a:rPr>
              <a:t>Kabul görmüş bir çözüm yerine problemin özel olduğunu düşünüp tekrardan yazıyor muyuz?</a:t>
            </a:r>
            <a:endParaRPr/>
          </a:p>
          <a:p>
            <a:pPr indent="-228600" lvl="0" marL="228600" rtl="0" algn="l">
              <a:lnSpc>
                <a:spcPct val="90000"/>
              </a:lnSpc>
              <a:spcBef>
                <a:spcPts val="1000"/>
              </a:spcBef>
              <a:spcAft>
                <a:spcPts val="0"/>
              </a:spcAft>
              <a:buClr>
                <a:srgbClr val="0070C0"/>
              </a:buClr>
              <a:buSzPts val="2600"/>
              <a:buChar char="●"/>
            </a:pPr>
            <a:r>
              <a:rPr i="1" lang="tr-TR" sz="2600">
                <a:solidFill>
                  <a:srgbClr val="0070C0"/>
                </a:solidFill>
              </a:rPr>
              <a:t>Bir zamanlar deneme amaçlı yazılmış kütüphaneleri bir ürünün geliştirilmesinde doğrudan kullanıyor muyuz?</a:t>
            </a:r>
            <a:endParaRPr/>
          </a:p>
          <a:p>
            <a:pPr indent="-228600" lvl="0" marL="228600" rtl="0" algn="l">
              <a:lnSpc>
                <a:spcPct val="90000"/>
              </a:lnSpc>
              <a:spcBef>
                <a:spcPts val="1000"/>
              </a:spcBef>
              <a:spcAft>
                <a:spcPts val="0"/>
              </a:spcAft>
              <a:buClr>
                <a:srgbClr val="0070C0"/>
              </a:buClr>
              <a:buSzPts val="2600"/>
              <a:buChar char="●"/>
            </a:pPr>
            <a:r>
              <a:rPr i="1" lang="tr-TR" sz="2600">
                <a:solidFill>
                  <a:srgbClr val="0070C0"/>
                </a:solidFill>
              </a:rPr>
              <a:t>Kernel, Utility, Helper isimli çok amaçlı devasa sınıflar kullanıyor muyuz?</a:t>
            </a:r>
            <a:endParaRPr/>
          </a:p>
          <a:p>
            <a:pPr indent="-228600" lvl="0" marL="228600" rtl="0" algn="l">
              <a:lnSpc>
                <a:spcPct val="90000"/>
              </a:lnSpc>
              <a:spcBef>
                <a:spcPts val="1000"/>
              </a:spcBef>
              <a:spcAft>
                <a:spcPts val="0"/>
              </a:spcAft>
              <a:buClr>
                <a:srgbClr val="0070C0"/>
              </a:buClr>
              <a:buSzPts val="2600"/>
              <a:buChar char="●"/>
            </a:pPr>
            <a:r>
              <a:rPr i="1" lang="tr-TR" sz="2600">
                <a:solidFill>
                  <a:srgbClr val="0070C0"/>
                </a:solidFill>
              </a:rPr>
              <a:t>Bir başkasının yazdığı kodu, içeriğinde birazcık değişiklik ile çoğaltıyor muyuz?</a:t>
            </a:r>
            <a:endParaRPr/>
          </a:p>
          <a:p>
            <a:pPr indent="-228600" lvl="0" marL="228600" rtl="0" algn="l">
              <a:lnSpc>
                <a:spcPct val="90000"/>
              </a:lnSpc>
              <a:spcBef>
                <a:spcPts val="1000"/>
              </a:spcBef>
              <a:spcAft>
                <a:spcPts val="2100"/>
              </a:spcAft>
              <a:buClr>
                <a:srgbClr val="0070C0"/>
              </a:buClr>
              <a:buSzPts val="2600"/>
              <a:buChar char="●"/>
            </a:pPr>
            <a:r>
              <a:rPr i="1" lang="tr-TR" sz="2600">
                <a:solidFill>
                  <a:srgbClr val="0070C0"/>
                </a:solidFill>
              </a:rPr>
              <a:t>Yıllar sonra hiç kullanılmayan kodlara rastlıyor muyuz?</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8" name="Shape 358"/>
        <p:cNvGrpSpPr/>
        <p:nvPr/>
      </p:nvGrpSpPr>
      <p:grpSpPr>
        <a:xfrm>
          <a:off x="0" y="0"/>
          <a:ext cx="0" cy="0"/>
          <a:chOff x="0" y="0"/>
          <a:chExt cx="0" cy="0"/>
        </a:xfrm>
      </p:grpSpPr>
      <p:sp>
        <p:nvSpPr>
          <p:cNvPr id="359" name="Google Shape;359;p25"/>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5"/>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tr-TR" sz="3200">
                <a:solidFill>
                  <a:schemeClr val="lt1"/>
                </a:solidFill>
                <a:latin typeface="Calibri"/>
                <a:ea typeface="Calibri"/>
                <a:cs typeface="Calibri"/>
                <a:sym typeface="Calibri"/>
              </a:rPr>
              <a:t>Sonarqube ile Kalite Kontrolü</a:t>
            </a:r>
            <a:endParaRPr sz="3200">
              <a:solidFill>
                <a:schemeClr val="lt1"/>
              </a:solidFill>
              <a:latin typeface="Calibri"/>
              <a:ea typeface="Calibri"/>
              <a:cs typeface="Calibri"/>
              <a:sym typeface="Calibri"/>
            </a:endParaRPr>
          </a:p>
        </p:txBody>
      </p:sp>
      <p:pic>
        <p:nvPicPr>
          <p:cNvPr descr="A screenshot of a cell phone&#10;&#10;Description automatically generated" id="361" name="Google Shape;361;p25"/>
          <p:cNvPicPr preferRelativeResize="0"/>
          <p:nvPr/>
        </p:nvPicPr>
        <p:blipFill rotWithShape="1">
          <a:blip r:embed="rId3">
            <a:alphaModFix/>
          </a:blip>
          <a:srcRect b="0" l="0" r="0" t="0"/>
          <a:stretch/>
        </p:blipFill>
        <p:spPr>
          <a:xfrm>
            <a:off x="2008373" y="1675227"/>
            <a:ext cx="8175253" cy="4394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5" name="Shape 365"/>
        <p:cNvGrpSpPr/>
        <p:nvPr/>
      </p:nvGrpSpPr>
      <p:grpSpPr>
        <a:xfrm>
          <a:off x="0" y="0"/>
          <a:ext cx="0" cy="0"/>
          <a:chOff x="0" y="0"/>
          <a:chExt cx="0" cy="0"/>
        </a:xfrm>
      </p:grpSpPr>
      <p:sp>
        <p:nvSpPr>
          <p:cNvPr id="366" name="Google Shape;366;p26"/>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26"/>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tr-TR" sz="3200">
                <a:solidFill>
                  <a:schemeClr val="lt1"/>
                </a:solidFill>
                <a:latin typeface="Calibri"/>
                <a:ea typeface="Calibri"/>
                <a:cs typeface="Calibri"/>
                <a:sym typeface="Calibri"/>
              </a:rPr>
              <a:t>Fortify ile Açıkların Tespiti</a:t>
            </a:r>
            <a:endParaRPr/>
          </a:p>
        </p:txBody>
      </p:sp>
      <p:pic>
        <p:nvPicPr>
          <p:cNvPr id="368" name="Google Shape;368;p26"/>
          <p:cNvPicPr preferRelativeResize="0"/>
          <p:nvPr/>
        </p:nvPicPr>
        <p:blipFill rotWithShape="1">
          <a:blip r:embed="rId3">
            <a:alphaModFix/>
          </a:blip>
          <a:srcRect b="0" l="0" r="0" t="0"/>
          <a:stretch/>
        </p:blipFill>
        <p:spPr>
          <a:xfrm>
            <a:off x="2155014" y="1675227"/>
            <a:ext cx="7881972" cy="4394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1" name="Shape 81"/>
        <p:cNvGrpSpPr/>
        <p:nvPr/>
      </p:nvGrpSpPr>
      <p:grpSpPr>
        <a:xfrm>
          <a:off x="0" y="0"/>
          <a:ext cx="0" cy="0"/>
          <a:chOff x="0" y="0"/>
          <a:chExt cx="0" cy="0"/>
        </a:xfrm>
      </p:grpSpPr>
      <p:pic>
        <p:nvPicPr>
          <p:cNvPr id="82" name="Google Shape;82;g80a3a358b3_0_1"/>
          <p:cNvPicPr preferRelativeResize="0"/>
          <p:nvPr/>
        </p:nvPicPr>
        <p:blipFill>
          <a:blip r:embed="rId3">
            <a:alphaModFix/>
          </a:blip>
          <a:stretch>
            <a:fillRect/>
          </a:stretch>
        </p:blipFill>
        <p:spPr>
          <a:xfrm>
            <a:off x="3226257" y="1136525"/>
            <a:ext cx="5622500" cy="4584952"/>
          </a:xfrm>
          <a:prstGeom prst="rect">
            <a:avLst/>
          </a:prstGeom>
          <a:noFill/>
          <a:ln>
            <a:noFill/>
          </a:ln>
        </p:spPr>
      </p:pic>
      <p:pic>
        <p:nvPicPr>
          <p:cNvPr id="83" name="Google Shape;83;g80a3a358b3_0_1"/>
          <p:cNvPicPr preferRelativeResize="0"/>
          <p:nvPr/>
        </p:nvPicPr>
        <p:blipFill>
          <a:blip r:embed="rId4">
            <a:alphaModFix/>
          </a:blip>
          <a:stretch>
            <a:fillRect/>
          </a:stretch>
        </p:blipFill>
        <p:spPr>
          <a:xfrm>
            <a:off x="3128450" y="95400"/>
            <a:ext cx="5720299" cy="66671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100"/>
                                        <p:tgtEl>
                                          <p:spTgt spid="83"/>
                                        </p:tgtEl>
                                      </p:cBhvr>
                                    </p:animEffect>
                                    <p:set>
                                      <p:cBhvr>
                                        <p:cTn dur="1" fill="hold">
                                          <p:stCondLst>
                                            <p:cond delay="3100"/>
                                          </p:stCondLst>
                                        </p:cTn>
                                        <p:tgtEl>
                                          <p:spTgt spid="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g8819b26316_0_72"/>
          <p:cNvPicPr preferRelativeResize="0"/>
          <p:nvPr/>
        </p:nvPicPr>
        <p:blipFill>
          <a:blip r:embed="rId3">
            <a:alphaModFix/>
          </a:blip>
          <a:stretch>
            <a:fillRect/>
          </a:stretch>
        </p:blipFill>
        <p:spPr>
          <a:xfrm>
            <a:off x="152400" y="1166600"/>
            <a:ext cx="11887200" cy="5186477"/>
          </a:xfrm>
          <a:prstGeom prst="rect">
            <a:avLst/>
          </a:prstGeom>
          <a:noFill/>
          <a:ln>
            <a:noFill/>
          </a:ln>
        </p:spPr>
      </p:pic>
      <p:sp>
        <p:nvSpPr>
          <p:cNvPr id="375" name="Google Shape;375;g8819b26316_0_72"/>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g8819b26316_0_72"/>
          <p:cNvSpPr txBox="1"/>
          <p:nvPr>
            <p:ph type="title"/>
          </p:nvPr>
        </p:nvSpPr>
        <p:spPr>
          <a:xfrm>
            <a:off x="556532" y="643467"/>
            <a:ext cx="11211000" cy="744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Calibri"/>
              <a:buNone/>
            </a:pPr>
            <a:r>
              <a:rPr lang="tr-TR" sz="3200">
                <a:solidFill>
                  <a:schemeClr val="lt1"/>
                </a:solidFill>
                <a:latin typeface="Calibri"/>
                <a:ea typeface="Calibri"/>
                <a:cs typeface="Calibri"/>
                <a:sym typeface="Calibri"/>
              </a:rPr>
              <a:t>Sürekli Test Edilebilir Kalmak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1" name="Shape 381"/>
        <p:cNvGrpSpPr/>
        <p:nvPr/>
      </p:nvGrpSpPr>
      <p:grpSpPr>
        <a:xfrm>
          <a:off x="0" y="0"/>
          <a:ext cx="0" cy="0"/>
          <a:chOff x="0" y="0"/>
          <a:chExt cx="0" cy="0"/>
        </a:xfrm>
      </p:grpSpPr>
      <p:pic>
        <p:nvPicPr>
          <p:cNvPr descr="A screenshot of a cell phone&#10;&#10;Description automatically generated" id="382" name="Google Shape;382;p27"/>
          <p:cNvPicPr preferRelativeResize="0"/>
          <p:nvPr>
            <p:ph idx="1" type="body"/>
          </p:nvPr>
        </p:nvPicPr>
        <p:blipFill rotWithShape="1">
          <a:blip r:embed="rId3">
            <a:alphaModFix/>
          </a:blip>
          <a:srcRect b="14121" l="0" r="0" t="0"/>
          <a:stretch/>
        </p:blipFill>
        <p:spPr>
          <a:xfrm>
            <a:off x="20" y="10"/>
            <a:ext cx="12191980" cy="6857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6" name="Shape 386"/>
        <p:cNvGrpSpPr/>
        <p:nvPr/>
      </p:nvGrpSpPr>
      <p:grpSpPr>
        <a:xfrm>
          <a:off x="0" y="0"/>
          <a:ext cx="0" cy="0"/>
          <a:chOff x="0" y="0"/>
          <a:chExt cx="0" cy="0"/>
        </a:xfrm>
      </p:grpSpPr>
      <p:sp>
        <p:nvSpPr>
          <p:cNvPr id="387" name="Google Shape;387;p28"/>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28"/>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tr-TR" sz="3200">
                <a:solidFill>
                  <a:schemeClr val="lt1"/>
                </a:solidFill>
                <a:latin typeface="Calibri"/>
                <a:ea typeface="Calibri"/>
                <a:cs typeface="Calibri"/>
                <a:sym typeface="Calibri"/>
              </a:rPr>
              <a:t>CI/CD Pipeline Avantajı</a:t>
            </a:r>
            <a:endParaRPr sz="3200">
              <a:solidFill>
                <a:schemeClr val="lt1"/>
              </a:solidFill>
              <a:latin typeface="Calibri"/>
              <a:ea typeface="Calibri"/>
              <a:cs typeface="Calibri"/>
              <a:sym typeface="Calibri"/>
            </a:endParaRPr>
          </a:p>
        </p:txBody>
      </p:sp>
      <p:pic>
        <p:nvPicPr>
          <p:cNvPr id="389" name="Google Shape;389;p28"/>
          <p:cNvPicPr preferRelativeResize="0"/>
          <p:nvPr/>
        </p:nvPicPr>
        <p:blipFill rotWithShape="1">
          <a:blip r:embed="rId3">
            <a:alphaModFix/>
          </a:blip>
          <a:srcRect b="0" l="0" r="0" t="0"/>
          <a:stretch/>
        </p:blipFill>
        <p:spPr>
          <a:xfrm>
            <a:off x="1634884" y="1675227"/>
            <a:ext cx="8922231" cy="43941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3" name="Shape 393"/>
        <p:cNvGrpSpPr/>
        <p:nvPr/>
      </p:nvGrpSpPr>
      <p:grpSpPr>
        <a:xfrm>
          <a:off x="0" y="0"/>
          <a:ext cx="0" cy="0"/>
          <a:chOff x="0" y="0"/>
          <a:chExt cx="0" cy="0"/>
        </a:xfrm>
      </p:grpSpPr>
      <p:sp>
        <p:nvSpPr>
          <p:cNvPr id="394" name="Google Shape;394;p29"/>
          <p:cNvSpPr/>
          <p:nvPr/>
        </p:nvSpPr>
        <p:spPr>
          <a:xfrm>
            <a:off x="0" y="651752"/>
            <a:ext cx="12192000" cy="7365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29"/>
          <p:cNvSpPr txBox="1"/>
          <p:nvPr>
            <p:ph type="title"/>
          </p:nvPr>
        </p:nvSpPr>
        <p:spPr>
          <a:xfrm>
            <a:off x="556532" y="643467"/>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tr-TR" sz="3200">
                <a:solidFill>
                  <a:schemeClr val="lt1"/>
                </a:solidFill>
                <a:latin typeface="Calibri"/>
                <a:ea typeface="Calibri"/>
                <a:cs typeface="Calibri"/>
                <a:sym typeface="Calibri"/>
              </a:rPr>
              <a:t>Çeviklik</a:t>
            </a:r>
            <a:endParaRPr/>
          </a:p>
        </p:txBody>
      </p:sp>
      <p:pic>
        <p:nvPicPr>
          <p:cNvPr descr="MANAGEMENT YOGI: Book Excerpt: I Want To Be An ACP, 2nd Edition ..." id="396" name="Google Shape;396;p29"/>
          <p:cNvPicPr preferRelativeResize="0"/>
          <p:nvPr/>
        </p:nvPicPr>
        <p:blipFill rotWithShape="1">
          <a:blip r:embed="rId3">
            <a:alphaModFix/>
          </a:blip>
          <a:srcRect b="0" l="0" r="0" t="0"/>
          <a:stretch/>
        </p:blipFill>
        <p:spPr>
          <a:xfrm>
            <a:off x="2540814" y="1615069"/>
            <a:ext cx="6855850" cy="488114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0" name="Shape 400"/>
        <p:cNvGrpSpPr/>
        <p:nvPr/>
      </p:nvGrpSpPr>
      <p:grpSpPr>
        <a:xfrm>
          <a:off x="0" y="0"/>
          <a:ext cx="0" cy="0"/>
          <a:chOff x="0" y="0"/>
          <a:chExt cx="0" cy="0"/>
        </a:xfrm>
      </p:grpSpPr>
      <p:sp>
        <p:nvSpPr>
          <p:cNvPr id="401" name="Google Shape;401;p30"/>
          <p:cNvSpPr txBox="1"/>
          <p:nvPr>
            <p:ph type="title"/>
          </p:nvPr>
        </p:nvSpPr>
        <p:spPr>
          <a:xfrm>
            <a:off x="8174735" y="640081"/>
            <a:ext cx="3531991" cy="370889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tr-TR"/>
              <a:t>Code Review Sofradan Eksik </a:t>
            </a:r>
            <a:r>
              <a:rPr lang="tr-TR" u="sng"/>
              <a:t>Olmamalı</a:t>
            </a:r>
            <a:endParaRPr u="sng"/>
          </a:p>
        </p:txBody>
      </p:sp>
      <p:pic>
        <p:nvPicPr>
          <p:cNvPr id="402" name="Google Shape;402;p30"/>
          <p:cNvPicPr preferRelativeResize="0"/>
          <p:nvPr/>
        </p:nvPicPr>
        <p:blipFill rotWithShape="1">
          <a:blip r:embed="rId3">
            <a:alphaModFix/>
          </a:blip>
          <a:srcRect b="-1" l="6627" r="20036" t="0"/>
          <a:stretch/>
        </p:blipFill>
        <p:spPr>
          <a:xfrm>
            <a:off x="20" y="10"/>
            <a:ext cx="7534636" cy="6857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7" name="Shape 407"/>
        <p:cNvGrpSpPr/>
        <p:nvPr/>
      </p:nvGrpSpPr>
      <p:grpSpPr>
        <a:xfrm>
          <a:off x="0" y="0"/>
          <a:ext cx="0" cy="0"/>
          <a:chOff x="0" y="0"/>
          <a:chExt cx="0" cy="0"/>
        </a:xfrm>
      </p:grpSpPr>
      <p:pic>
        <p:nvPicPr>
          <p:cNvPr descr="A person standing in front of a window&#10;&#10;Description automatically generated" id="408" name="Google Shape;408;p3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9" name="Google Shape;409;p31"/>
          <p:cNvSpPr/>
          <p:nvPr/>
        </p:nvSpPr>
        <p:spPr>
          <a:xfrm>
            <a:off x="0" y="5320142"/>
            <a:ext cx="12192000" cy="736551"/>
          </a:xfrm>
          <a:prstGeom prst="rect">
            <a:avLst/>
          </a:prstGeom>
          <a:solidFill>
            <a:schemeClr val="lt1">
              <a:alpha val="9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31"/>
          <p:cNvSpPr txBox="1"/>
          <p:nvPr>
            <p:ph type="title"/>
          </p:nvPr>
        </p:nvSpPr>
        <p:spPr>
          <a:xfrm>
            <a:off x="523875" y="5317240"/>
            <a:ext cx="11210925" cy="74483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3600"/>
              <a:buFont typeface="Calibri"/>
              <a:buNone/>
            </a:pPr>
            <a:r>
              <a:rPr lang="tr-TR" sz="3600">
                <a:solidFill>
                  <a:srgbClr val="262626"/>
                </a:solidFill>
              </a:rPr>
              <a:t>Çekirdekten Yetiştirmek Şart</a:t>
            </a:r>
            <a:endParaRPr/>
          </a:p>
        </p:txBody>
      </p:sp>
      <p:cxnSp>
        <p:nvCxnSpPr>
          <p:cNvPr id="411" name="Google Shape;411;p31"/>
          <p:cNvCxnSpPr/>
          <p:nvPr/>
        </p:nvCxnSpPr>
        <p:spPr>
          <a:xfrm>
            <a:off x="0" y="5241983"/>
            <a:ext cx="12192000" cy="0"/>
          </a:xfrm>
          <a:prstGeom prst="straightConnector1">
            <a:avLst/>
          </a:prstGeom>
          <a:noFill/>
          <a:ln cap="flat" cmpd="sng" w="41275">
            <a:solidFill>
              <a:schemeClr val="lt1">
                <a:alpha val="89803"/>
              </a:schemeClr>
            </a:solidFill>
            <a:prstDash val="solid"/>
            <a:miter lim="800000"/>
            <a:headEnd len="sm" w="sm" type="none"/>
            <a:tailEnd len="sm" w="sm" type="none"/>
          </a:ln>
        </p:spPr>
      </p:cxnSp>
      <p:cxnSp>
        <p:nvCxnSpPr>
          <p:cNvPr id="412" name="Google Shape;412;p31"/>
          <p:cNvCxnSpPr/>
          <p:nvPr/>
        </p:nvCxnSpPr>
        <p:spPr>
          <a:xfrm>
            <a:off x="0" y="6134852"/>
            <a:ext cx="12192000" cy="0"/>
          </a:xfrm>
          <a:prstGeom prst="straightConnector1">
            <a:avLst/>
          </a:prstGeom>
          <a:noFill/>
          <a:ln cap="flat" cmpd="sng" w="41275">
            <a:solidFill>
              <a:schemeClr val="lt1">
                <a:alpha val="89803"/>
              </a:schemeClr>
            </a:solidFill>
            <a:prstDash val="solid"/>
            <a:miter lim="800000"/>
            <a:headEnd len="sm" w="sm" type="none"/>
            <a:tailEnd len="sm" w="sm"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417" name="Shape 417"/>
        <p:cNvGrpSpPr/>
        <p:nvPr/>
      </p:nvGrpSpPr>
      <p:grpSpPr>
        <a:xfrm>
          <a:off x="0" y="0"/>
          <a:ext cx="0" cy="0"/>
          <a:chOff x="0" y="0"/>
          <a:chExt cx="0" cy="0"/>
        </a:xfrm>
      </p:grpSpPr>
      <p:sp>
        <p:nvSpPr>
          <p:cNvPr id="418" name="Google Shape;418;p32"/>
          <p:cNvSpPr/>
          <p:nvPr/>
        </p:nvSpPr>
        <p:spPr>
          <a:xfrm>
            <a:off x="0" y="0"/>
            <a:ext cx="12192000" cy="6858000"/>
          </a:xfrm>
          <a:prstGeom prst="rect">
            <a:avLst/>
          </a:prstGeom>
          <a:solidFill>
            <a:srgbClr val="444E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32"/>
          <p:cNvSpPr txBox="1"/>
          <p:nvPr>
            <p:ph type="title"/>
          </p:nvPr>
        </p:nvSpPr>
        <p:spPr>
          <a:xfrm>
            <a:off x="8857932" y="618681"/>
            <a:ext cx="3098505" cy="479456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2800"/>
              <a:buFont typeface="Calibri"/>
              <a:buNone/>
            </a:pPr>
            <a:r>
              <a:rPr lang="tr-TR" sz="2800">
                <a:solidFill>
                  <a:srgbClr val="FFFFFF"/>
                </a:solidFill>
              </a:rPr>
              <a:t>Her şey bir yana birey olarak teknik borç üretmekten uzak durmalıyız.</a:t>
            </a:r>
            <a:endParaRPr sz="2800">
              <a:solidFill>
                <a:srgbClr val="FFFFFF"/>
              </a:solidFill>
            </a:endParaRPr>
          </a:p>
        </p:txBody>
      </p:sp>
      <p:sp>
        <p:nvSpPr>
          <p:cNvPr id="420" name="Google Shape;420;p32"/>
          <p:cNvSpPr/>
          <p:nvPr/>
        </p:nvSpPr>
        <p:spPr>
          <a:xfrm>
            <a:off x="493354" y="484632"/>
            <a:ext cx="8129016" cy="5724144"/>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indoor, clock, sitting, white&#10;&#10;Description automatically generated" id="421" name="Google Shape;421;p32"/>
          <p:cNvPicPr preferRelativeResize="0"/>
          <p:nvPr/>
        </p:nvPicPr>
        <p:blipFill rotWithShape="1">
          <a:blip r:embed="rId3">
            <a:alphaModFix/>
          </a:blip>
          <a:srcRect b="1" l="559" r="1" t="0"/>
          <a:stretch/>
        </p:blipFill>
        <p:spPr>
          <a:xfrm>
            <a:off x="976251" y="942538"/>
            <a:ext cx="7163222" cy="48083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6" name="Shape 426"/>
        <p:cNvGrpSpPr/>
        <p:nvPr/>
      </p:nvGrpSpPr>
      <p:grpSpPr>
        <a:xfrm>
          <a:off x="0" y="0"/>
          <a:ext cx="0" cy="0"/>
          <a:chOff x="0" y="0"/>
          <a:chExt cx="0" cy="0"/>
        </a:xfrm>
      </p:grpSpPr>
      <p:sp>
        <p:nvSpPr>
          <p:cNvPr id="427" name="Google Shape;427;p33"/>
          <p:cNvSpPr txBox="1"/>
          <p:nvPr>
            <p:ph type="title"/>
          </p:nvPr>
        </p:nvSpPr>
        <p:spPr>
          <a:xfrm>
            <a:off x="838200" y="5534025"/>
            <a:ext cx="10515600" cy="82232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tr-TR"/>
              <a:t>Dikkatinizi Çektiysem...</a:t>
            </a:r>
            <a:endParaRPr/>
          </a:p>
        </p:txBody>
      </p:sp>
      <p:pic>
        <p:nvPicPr>
          <p:cNvPr descr="A stack of flyers on a table&#10;&#10;Description automatically generated" id="428" name="Google Shape;428;p33"/>
          <p:cNvPicPr preferRelativeResize="0"/>
          <p:nvPr/>
        </p:nvPicPr>
        <p:blipFill rotWithShape="1">
          <a:blip r:embed="rId3">
            <a:alphaModFix/>
          </a:blip>
          <a:srcRect b="21319" l="0" r="0" t="0"/>
          <a:stretch/>
        </p:blipFill>
        <p:spPr>
          <a:xfrm>
            <a:off x="20" y="10"/>
            <a:ext cx="12191980" cy="53959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g8819b26316_0_0"/>
          <p:cNvPicPr preferRelativeResize="0"/>
          <p:nvPr/>
        </p:nvPicPr>
        <p:blipFill rotWithShape="1">
          <a:blip r:embed="rId3">
            <a:alphaModFix/>
          </a:blip>
          <a:srcRect b="0" l="6306" r="2427" t="0"/>
          <a:stretch/>
        </p:blipFill>
        <p:spPr>
          <a:xfrm>
            <a:off x="743025" y="456875"/>
            <a:ext cx="11127825" cy="5944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tr-TR"/>
              <a:t>İç Sesimin Dile Gelişi</a:t>
            </a:r>
            <a:endParaRPr/>
          </a:p>
        </p:txBody>
      </p:sp>
      <p:sp>
        <p:nvSpPr>
          <p:cNvPr id="96" name="Google Shape;96;p2"/>
          <p:cNvSpPr txBox="1"/>
          <p:nvPr>
            <p:ph idx="1" type="body"/>
          </p:nvPr>
        </p:nvSpPr>
        <p:spPr>
          <a:xfrm>
            <a:off x="838200" y="1582561"/>
            <a:ext cx="10727248" cy="4714260"/>
          </a:xfrm>
          <a:prstGeom prst="rect">
            <a:avLst/>
          </a:prstGeom>
          <a:noFill/>
          <a:ln>
            <a:noFill/>
          </a:ln>
        </p:spPr>
        <p:txBody>
          <a:bodyPr anchorCtr="0" anchor="t" bIns="45700" lIns="91425" spcFirstLastPara="1" rIns="91425" wrap="square" tIns="45700">
            <a:normAutofit/>
          </a:bodyPr>
          <a:lstStyle/>
          <a:p>
            <a:pPr indent="-180000" lvl="0" marL="180000" rtl="0" algn="l">
              <a:lnSpc>
                <a:spcPct val="110000"/>
              </a:lnSpc>
              <a:spcBef>
                <a:spcPts val="0"/>
              </a:spcBef>
              <a:spcAft>
                <a:spcPts val="0"/>
              </a:spcAft>
              <a:buClr>
                <a:srgbClr val="1F3864"/>
              </a:buClr>
              <a:buSzPts val="2800"/>
              <a:buChar char="●"/>
            </a:pPr>
            <a:r>
              <a:rPr lang="tr-TR">
                <a:solidFill>
                  <a:srgbClr val="1F3864"/>
                </a:solidFill>
              </a:rPr>
              <a:t> </a:t>
            </a:r>
            <a:r>
              <a:rPr lang="tr-TR">
                <a:solidFill>
                  <a:srgbClr val="1F3864"/>
                </a:solidFill>
              </a:rPr>
              <a:t>Bugün </a:t>
            </a:r>
            <a:r>
              <a:rPr i="1" lang="tr-TR">
                <a:solidFill>
                  <a:srgbClr val="C00000"/>
                </a:solidFill>
              </a:rPr>
              <a:t>dört bin yedi yüz üç satırlık kod</a:t>
            </a:r>
            <a:r>
              <a:rPr lang="tr-TR">
                <a:solidFill>
                  <a:srgbClr val="1F3864"/>
                </a:solidFill>
              </a:rPr>
              <a:t> parçasını debug etmeye çalıştım. </a:t>
            </a:r>
            <a:endParaRPr/>
          </a:p>
          <a:p>
            <a:pPr indent="-180000" lvl="0" marL="180000" rtl="0" algn="l">
              <a:lnSpc>
                <a:spcPct val="110000"/>
              </a:lnSpc>
              <a:spcBef>
                <a:spcPts val="600"/>
              </a:spcBef>
              <a:spcAft>
                <a:spcPts val="0"/>
              </a:spcAft>
              <a:buClr>
                <a:srgbClr val="1F3864"/>
              </a:buClr>
              <a:buSzPts val="2800"/>
              <a:buChar char="●"/>
            </a:pPr>
            <a:r>
              <a:rPr lang="tr-TR">
                <a:solidFill>
                  <a:srgbClr val="1F3864"/>
                </a:solidFill>
              </a:rPr>
              <a:t> </a:t>
            </a:r>
            <a:r>
              <a:rPr lang="tr-TR">
                <a:solidFill>
                  <a:srgbClr val="1F3864"/>
                </a:solidFill>
              </a:rPr>
              <a:t>Belge gönderimini test etmek için birkaç ekrandan ve </a:t>
            </a:r>
            <a:r>
              <a:rPr i="1" lang="tr-TR">
                <a:solidFill>
                  <a:srgbClr val="C00000"/>
                </a:solidFill>
              </a:rPr>
              <a:t>bir sürü iş kuralı</a:t>
            </a:r>
            <a:r>
              <a:rPr lang="tr-TR">
                <a:solidFill>
                  <a:srgbClr val="1F3864"/>
                </a:solidFill>
              </a:rPr>
              <a:t>ndan geçmek gerekiyor.</a:t>
            </a:r>
            <a:endParaRPr/>
          </a:p>
          <a:p>
            <a:pPr indent="-180000" lvl="0" marL="180000" rtl="0" algn="l">
              <a:lnSpc>
                <a:spcPct val="110000"/>
              </a:lnSpc>
              <a:spcBef>
                <a:spcPts val="600"/>
              </a:spcBef>
              <a:spcAft>
                <a:spcPts val="0"/>
              </a:spcAft>
              <a:buClr>
                <a:srgbClr val="1F3864"/>
              </a:buClr>
              <a:buSzPts val="2800"/>
              <a:buChar char="●"/>
            </a:pPr>
            <a:r>
              <a:rPr lang="tr-TR">
                <a:solidFill>
                  <a:srgbClr val="1F3864"/>
                </a:solidFill>
              </a:rPr>
              <a:t> </a:t>
            </a:r>
            <a:r>
              <a:rPr lang="tr-TR">
                <a:solidFill>
                  <a:srgbClr val="1F3864"/>
                </a:solidFill>
              </a:rPr>
              <a:t>Zaten herkes yeni bir </a:t>
            </a:r>
            <a:r>
              <a:rPr i="1" lang="tr-TR">
                <a:solidFill>
                  <a:srgbClr val="C00000"/>
                </a:solidFill>
              </a:rPr>
              <a:t>if koşulu</a:t>
            </a:r>
            <a:r>
              <a:rPr lang="tr-TR">
                <a:solidFill>
                  <a:srgbClr val="1F3864"/>
                </a:solidFill>
              </a:rPr>
              <a:t> eklemiş. Bir tanecik de ben eklesem </a:t>
            </a:r>
            <a:r>
              <a:rPr lang="tr-TR">
                <a:solidFill>
                  <a:srgbClr val="1F3864"/>
                </a:solidFill>
              </a:rPr>
              <a:t>bişeycik</a:t>
            </a:r>
            <a:r>
              <a:rPr lang="tr-TR">
                <a:solidFill>
                  <a:srgbClr val="1F3864"/>
                </a:solidFill>
              </a:rPr>
              <a:t> olmaz.</a:t>
            </a:r>
            <a:endParaRPr/>
          </a:p>
          <a:p>
            <a:pPr indent="-180000" lvl="0" marL="180000" rtl="0" algn="l">
              <a:lnSpc>
                <a:spcPct val="110000"/>
              </a:lnSpc>
              <a:spcBef>
                <a:spcPts val="600"/>
              </a:spcBef>
              <a:spcAft>
                <a:spcPts val="0"/>
              </a:spcAft>
              <a:buClr>
                <a:srgbClr val="1F3864"/>
              </a:buClr>
              <a:buSzPts val="2800"/>
              <a:buChar char="●"/>
            </a:pPr>
            <a:r>
              <a:rPr lang="tr-TR">
                <a:solidFill>
                  <a:srgbClr val="1F3864"/>
                </a:solidFill>
              </a:rPr>
              <a:t> </a:t>
            </a:r>
            <a:r>
              <a:rPr lang="tr-TR">
                <a:solidFill>
                  <a:srgbClr val="1F3864"/>
                </a:solidFill>
              </a:rPr>
              <a:t>Şu hatanın </a:t>
            </a:r>
            <a:r>
              <a:rPr i="1" lang="tr-TR">
                <a:solidFill>
                  <a:srgbClr val="C00000"/>
                </a:solidFill>
              </a:rPr>
              <a:t>Stackoverflow’ da mutlak yeşil oklu bir çözümü</a:t>
            </a:r>
            <a:r>
              <a:rPr lang="tr-TR">
                <a:solidFill>
                  <a:srgbClr val="1F3864"/>
                </a:solidFill>
              </a:rPr>
              <a:t> vardır. Hemen onu adapte edeyim.</a:t>
            </a:r>
            <a:endParaRPr/>
          </a:p>
          <a:p>
            <a:pPr indent="-180000" lvl="0" marL="180000" rtl="0" algn="l">
              <a:lnSpc>
                <a:spcPct val="110000"/>
              </a:lnSpc>
              <a:spcBef>
                <a:spcPts val="600"/>
              </a:spcBef>
              <a:spcAft>
                <a:spcPts val="2100"/>
              </a:spcAft>
              <a:buClr>
                <a:srgbClr val="1F3864"/>
              </a:buClr>
              <a:buSzPts val="2800"/>
              <a:buChar char="●"/>
            </a:pPr>
            <a:r>
              <a:rPr lang="tr-TR">
                <a:solidFill>
                  <a:srgbClr val="1F3864"/>
                </a:solidFill>
              </a:rPr>
              <a:t> </a:t>
            </a:r>
            <a:r>
              <a:rPr lang="tr-TR">
                <a:solidFill>
                  <a:srgbClr val="1F3864"/>
                </a:solidFill>
              </a:rPr>
              <a:t>Bukalemun diye bir framework çıkmış. Çok iyi diyorlar. Bunu projede kullanacağım.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1" name="Shape 101"/>
        <p:cNvGrpSpPr/>
        <p:nvPr/>
      </p:nvGrpSpPr>
      <p:grpSpPr>
        <a:xfrm>
          <a:off x="0" y="0"/>
          <a:ext cx="0" cy="0"/>
          <a:chOff x="0" y="0"/>
          <a:chExt cx="0" cy="0"/>
        </a:xfrm>
      </p:grpSpPr>
      <p:pic>
        <p:nvPicPr>
          <p:cNvPr descr="Beğendiğim En Komik 10 Karikatür - Rıfat YALÇIN" id="102" name="Google Shape;102;p3"/>
          <p:cNvPicPr preferRelativeResize="0"/>
          <p:nvPr/>
        </p:nvPicPr>
        <p:blipFill rotWithShape="1">
          <a:blip r:embed="rId3">
            <a:alphaModFix/>
          </a:blip>
          <a:srcRect b="0" l="0" r="0" t="0"/>
          <a:stretch/>
        </p:blipFill>
        <p:spPr>
          <a:xfrm>
            <a:off x="2903411" y="643466"/>
            <a:ext cx="6385177" cy="5571067"/>
          </a:xfrm>
          <a:prstGeom prst="rect">
            <a:avLst/>
          </a:prstGeom>
          <a:noFill/>
          <a:ln>
            <a:noFill/>
          </a:ln>
        </p:spPr>
      </p:pic>
      <p:sp>
        <p:nvSpPr>
          <p:cNvPr id="103" name="Google Shape;103;p3"/>
          <p:cNvSpPr txBox="1"/>
          <p:nvPr/>
        </p:nvSpPr>
        <p:spPr>
          <a:xfrm>
            <a:off x="7963168" y="6189820"/>
            <a:ext cx="13154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tr-TR" sz="2000" u="none" cap="none" strike="noStrike">
                <a:solidFill>
                  <a:srgbClr val="262626"/>
                </a:solidFill>
                <a:latin typeface="Calibri"/>
                <a:ea typeface="Calibri"/>
                <a:cs typeface="Calibri"/>
                <a:sym typeface="Calibri"/>
              </a:rPr>
              <a:t>Yiğit Özgür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 name="Shape 108"/>
        <p:cNvGrpSpPr/>
        <p:nvPr/>
      </p:nvGrpSpPr>
      <p:grpSpPr>
        <a:xfrm>
          <a:off x="0" y="0"/>
          <a:ext cx="0" cy="0"/>
          <a:chOff x="0" y="0"/>
          <a:chExt cx="0" cy="0"/>
        </a:xfrm>
      </p:grpSpPr>
      <p:sp>
        <p:nvSpPr>
          <p:cNvPr id="109" name="Google Shape;109;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indoor, man, photo, front&#10;&#10;Description automatically generated" id="110" name="Google Shape;110;p4"/>
          <p:cNvPicPr preferRelativeResize="0"/>
          <p:nvPr/>
        </p:nvPicPr>
        <p:blipFill rotWithShape="1">
          <a:blip r:embed="rId3">
            <a:alphaModFix/>
          </a:blip>
          <a:srcRect b="9091" l="23298" r="0" t="0"/>
          <a:stretch/>
        </p:blipFill>
        <p:spPr>
          <a:xfrm>
            <a:off x="20" y="10"/>
            <a:ext cx="8668492" cy="6857990"/>
          </a:xfrm>
          <a:prstGeom prst="rect">
            <a:avLst/>
          </a:prstGeom>
          <a:noFill/>
          <a:ln>
            <a:noFill/>
          </a:ln>
        </p:spPr>
      </p:pic>
      <p:sp>
        <p:nvSpPr>
          <p:cNvPr id="111" name="Google Shape;111;p4"/>
          <p:cNvSpPr/>
          <p:nvPr/>
        </p:nvSpPr>
        <p:spPr>
          <a:xfrm flipH="1">
            <a:off x="3711653" y="0"/>
            <a:ext cx="8480347"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4"/>
          <p:cNvSpPr txBox="1"/>
          <p:nvPr>
            <p:ph type="title"/>
          </p:nvPr>
        </p:nvSpPr>
        <p:spPr>
          <a:xfrm>
            <a:off x="7848600"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tr-TR" sz="4800"/>
              <a:t>En Büyük Günahımdır Teknik Borç</a:t>
            </a:r>
            <a:endParaRPr sz="4800"/>
          </a:p>
        </p:txBody>
      </p:sp>
      <p:sp>
        <p:nvSpPr>
          <p:cNvPr id="113" name="Google Shape;113;p4"/>
          <p:cNvSpPr/>
          <p:nvPr/>
        </p:nvSpPr>
        <p:spPr>
          <a:xfrm>
            <a:off x="7851648" y="4546920"/>
            <a:ext cx="402336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8" name="Shape 118"/>
        <p:cNvGrpSpPr/>
        <p:nvPr/>
      </p:nvGrpSpPr>
      <p:grpSpPr>
        <a:xfrm>
          <a:off x="0" y="0"/>
          <a:ext cx="0" cy="0"/>
          <a:chOff x="0" y="0"/>
          <a:chExt cx="0" cy="0"/>
        </a:xfrm>
      </p:grpSpPr>
      <p:pic>
        <p:nvPicPr>
          <p:cNvPr descr="A picture containing indoor, table, sitting, wooden&#10;&#10;Description automatically generated" id="119" name="Google Shape;119;p5"/>
          <p:cNvPicPr preferRelativeResize="0"/>
          <p:nvPr/>
        </p:nvPicPr>
        <p:blipFill rotWithShape="1">
          <a:blip r:embed="rId3">
            <a:alphaModFix/>
          </a:blip>
          <a:srcRect b="20516" l="9091" r="0" t="41132"/>
          <a:stretch/>
        </p:blipFill>
        <p:spPr>
          <a:xfrm>
            <a:off x="20" y="10"/>
            <a:ext cx="12191980" cy="6857990"/>
          </a:xfrm>
          <a:prstGeom prst="rect">
            <a:avLst/>
          </a:prstGeom>
          <a:noFill/>
          <a:ln>
            <a:noFill/>
          </a:ln>
        </p:spPr>
      </p:pic>
      <p:sp>
        <p:nvSpPr>
          <p:cNvPr id="120" name="Google Shape;120;p5"/>
          <p:cNvSpPr/>
          <p:nvPr/>
        </p:nvSpPr>
        <p:spPr>
          <a:xfrm flipH="1">
            <a:off x="6582780" y="-2008"/>
            <a:ext cx="5609220" cy="5840278"/>
          </a:xfrm>
          <a:custGeom>
            <a:rect b="b" l="l" r="r" t="t"/>
            <a:pathLst>
              <a:path extrusionOk="0" h="5840278" w="560922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lt1">
              <a:alpha val="4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1" name="Google Shape;121;p5"/>
          <p:cNvSpPr/>
          <p:nvPr/>
        </p:nvSpPr>
        <p:spPr>
          <a:xfrm flipH="1">
            <a:off x="6750141" y="-2"/>
            <a:ext cx="5441859" cy="5654940"/>
          </a:xfrm>
          <a:custGeom>
            <a:rect b="b" l="l" r="r" t="t"/>
            <a:pathLst>
              <a:path extrusionOk="0" h="5654940" w="5441859">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lt1">
              <a:alpha val="7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2" name="Google Shape;122;p5"/>
          <p:cNvSpPr txBox="1"/>
          <p:nvPr>
            <p:ph idx="1" type="body"/>
          </p:nvPr>
        </p:nvSpPr>
        <p:spPr>
          <a:xfrm>
            <a:off x="7369949" y="646050"/>
            <a:ext cx="4682100" cy="41613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800"/>
              <a:buNone/>
            </a:pPr>
            <a:r>
              <a:rPr lang="tr-TR"/>
              <a:t>Forbes’un 2016 tarihli araştırmasına göre CAST, teknik borcun</a:t>
            </a:r>
            <a:r>
              <a:rPr i="1" lang="tr-TR">
                <a:solidFill>
                  <a:srgbClr val="C55A11"/>
                </a:solidFill>
              </a:rPr>
              <a:t> kod satırı başına yarattığı maliyeti ortalama 3,61$</a:t>
            </a:r>
            <a:r>
              <a:rPr lang="tr-TR"/>
              <a:t> olarak tespit etmiş.</a:t>
            </a:r>
            <a:br>
              <a:rPr lang="tr-TR"/>
            </a:br>
            <a:r>
              <a:rPr i="1" lang="tr-TR"/>
              <a:t>(Java vb uygulamalar için 5,42$)</a:t>
            </a:r>
            <a:endParaRPr/>
          </a:p>
          <a:p>
            <a:pPr indent="0" lvl="0" marL="0" rtl="0" algn="l">
              <a:lnSpc>
                <a:spcPct val="80000"/>
              </a:lnSpc>
              <a:spcBef>
                <a:spcPts val="1000"/>
              </a:spcBef>
              <a:spcAft>
                <a:spcPts val="0"/>
              </a:spcAft>
              <a:buClr>
                <a:schemeClr val="dk1"/>
              </a:buClr>
              <a:buSzPts val="2800"/>
              <a:buNone/>
            </a:pPr>
            <a:r>
              <a:t/>
            </a:r>
            <a:endParaRPr i="1"/>
          </a:p>
          <a:p>
            <a:pPr indent="0" lvl="0" marL="0" rtl="0" algn="l">
              <a:lnSpc>
                <a:spcPct val="80000"/>
              </a:lnSpc>
              <a:spcBef>
                <a:spcPts val="1000"/>
              </a:spcBef>
              <a:spcAft>
                <a:spcPts val="2100"/>
              </a:spcAft>
              <a:buClr>
                <a:schemeClr val="dk1"/>
              </a:buClr>
              <a:buSzPts val="2800"/>
              <a:buNone/>
            </a:pPr>
            <a:r>
              <a:rPr lang="tr-TR"/>
              <a:t>Gartner 2011’de, 2015 için teknik borç maliyetinin 1 Trilyon $ olacağını öngörmüş </a:t>
            </a:r>
            <a:r>
              <a:rPr i="1" lang="tr-TR">
                <a:solidFill>
                  <a:srgbClr val="C55A11"/>
                </a:solidFill>
              </a:rPr>
              <a:t>ve 2020’de bu rakam 3 Trilyon $’a ulaşmış</a:t>
            </a:r>
            <a:r>
              <a:rPr lang="tr-TR">
                <a:solidFill>
                  <a:srgbClr val="C55A11"/>
                </a:solidFill>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7" name="Shape 127"/>
        <p:cNvGrpSpPr/>
        <p:nvPr/>
      </p:nvGrpSpPr>
      <p:grpSpPr>
        <a:xfrm>
          <a:off x="0" y="0"/>
          <a:ext cx="0" cy="0"/>
          <a:chOff x="0" y="0"/>
          <a:chExt cx="0" cy="0"/>
        </a:xfrm>
      </p:grpSpPr>
      <p:sp>
        <p:nvSpPr>
          <p:cNvPr id="128" name="Google Shape;128;p6"/>
          <p:cNvSpPr txBox="1"/>
          <p:nvPr>
            <p:ph type="title"/>
          </p:nvPr>
        </p:nvSpPr>
        <p:spPr>
          <a:xfrm>
            <a:off x="4965430" y="629268"/>
            <a:ext cx="6586491" cy="128616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tr-TR"/>
              <a:t>Teknik Borç…</a:t>
            </a:r>
            <a:endParaRPr/>
          </a:p>
        </p:txBody>
      </p:sp>
      <p:sp>
        <p:nvSpPr>
          <p:cNvPr id="129" name="Google Shape;129;p6"/>
          <p:cNvSpPr txBox="1"/>
          <p:nvPr>
            <p:ph idx="1" type="body"/>
          </p:nvPr>
        </p:nvSpPr>
        <p:spPr>
          <a:xfrm>
            <a:off x="4965431" y="2438400"/>
            <a:ext cx="6586489" cy="378541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2"/>
              </a:buClr>
              <a:buSzPts val="2800"/>
              <a:buChar char="●"/>
            </a:pPr>
            <a:r>
              <a:rPr lang="tr-TR">
                <a:solidFill>
                  <a:schemeClr val="dk2"/>
                </a:solidFill>
              </a:rPr>
              <a:t>Değişim maliyetlerini yükseltir,</a:t>
            </a:r>
            <a:endParaRPr/>
          </a:p>
          <a:p>
            <a:pPr indent="-228600" lvl="0" marL="228600" rtl="0" algn="l">
              <a:lnSpc>
                <a:spcPct val="90000"/>
              </a:lnSpc>
              <a:spcBef>
                <a:spcPts val="1000"/>
              </a:spcBef>
              <a:spcAft>
                <a:spcPts val="0"/>
              </a:spcAft>
              <a:buClr>
                <a:schemeClr val="dk2"/>
              </a:buClr>
              <a:buSzPts val="2800"/>
              <a:buChar char="●"/>
            </a:pPr>
            <a:r>
              <a:rPr lang="tr-TR">
                <a:solidFill>
                  <a:schemeClr val="dk2"/>
                </a:solidFill>
              </a:rPr>
              <a:t>Kod bakımını güçleştirir,</a:t>
            </a:r>
            <a:endParaRPr/>
          </a:p>
          <a:p>
            <a:pPr indent="-228600" lvl="0" marL="228600" rtl="0" algn="l">
              <a:lnSpc>
                <a:spcPct val="90000"/>
              </a:lnSpc>
              <a:spcBef>
                <a:spcPts val="1000"/>
              </a:spcBef>
              <a:spcAft>
                <a:spcPts val="0"/>
              </a:spcAft>
              <a:buClr>
                <a:schemeClr val="dk2"/>
              </a:buClr>
              <a:buSzPts val="2800"/>
              <a:buChar char="●"/>
            </a:pPr>
            <a:r>
              <a:rPr lang="tr-TR">
                <a:solidFill>
                  <a:schemeClr val="dk2"/>
                </a:solidFill>
              </a:rPr>
              <a:t>Okunabilir koddan uzaklaştırır,</a:t>
            </a:r>
            <a:endParaRPr/>
          </a:p>
          <a:p>
            <a:pPr indent="-228600" lvl="0" marL="228600" rtl="0" algn="l">
              <a:lnSpc>
                <a:spcPct val="90000"/>
              </a:lnSpc>
              <a:spcBef>
                <a:spcPts val="1000"/>
              </a:spcBef>
              <a:spcAft>
                <a:spcPts val="0"/>
              </a:spcAft>
              <a:buClr>
                <a:schemeClr val="dk2"/>
              </a:buClr>
              <a:buSzPts val="2800"/>
              <a:buChar char="●"/>
            </a:pPr>
            <a:r>
              <a:rPr lang="tr-TR">
                <a:solidFill>
                  <a:schemeClr val="dk2"/>
                </a:solidFill>
              </a:rPr>
              <a:t>Çalışma zamanı hatalarını çoğaltır,</a:t>
            </a:r>
            <a:endParaRPr/>
          </a:p>
          <a:p>
            <a:pPr indent="-228600" lvl="0" marL="228600" rtl="0" algn="l">
              <a:lnSpc>
                <a:spcPct val="90000"/>
              </a:lnSpc>
              <a:spcBef>
                <a:spcPts val="1000"/>
              </a:spcBef>
              <a:spcAft>
                <a:spcPts val="0"/>
              </a:spcAft>
              <a:buClr>
                <a:schemeClr val="dk2"/>
              </a:buClr>
              <a:buSzPts val="2800"/>
              <a:buChar char="●"/>
            </a:pPr>
            <a:r>
              <a:rPr lang="tr-TR">
                <a:solidFill>
                  <a:schemeClr val="dk2"/>
                </a:solidFill>
              </a:rPr>
              <a:t>Motivasyonu düşürür,</a:t>
            </a:r>
            <a:endParaRPr/>
          </a:p>
          <a:p>
            <a:pPr indent="-228600" lvl="0" marL="228600" rtl="0" algn="l">
              <a:lnSpc>
                <a:spcPct val="90000"/>
              </a:lnSpc>
              <a:spcBef>
                <a:spcPts val="1000"/>
              </a:spcBef>
              <a:spcAft>
                <a:spcPts val="0"/>
              </a:spcAft>
              <a:buClr>
                <a:schemeClr val="dk2"/>
              </a:buClr>
              <a:buSzPts val="2800"/>
              <a:buChar char="●"/>
            </a:pPr>
            <a:r>
              <a:rPr lang="tr-TR">
                <a:solidFill>
                  <a:schemeClr val="dk2"/>
                </a:solidFill>
              </a:rPr>
              <a:t>İş birimini kızdırır!</a:t>
            </a:r>
            <a:endParaRPr>
              <a:solidFill>
                <a:schemeClr val="dk2"/>
              </a:solidFill>
            </a:endParaRPr>
          </a:p>
          <a:p>
            <a:pPr indent="-165100" lvl="0" marL="228600" rtl="0" algn="l">
              <a:lnSpc>
                <a:spcPct val="90000"/>
              </a:lnSpc>
              <a:spcBef>
                <a:spcPts val="2100"/>
              </a:spcBef>
              <a:spcAft>
                <a:spcPts val="2100"/>
              </a:spcAft>
              <a:buClr>
                <a:schemeClr val="dk2"/>
              </a:buClr>
              <a:buSzPts val="1800"/>
              <a:buChar char="●"/>
            </a:pPr>
            <a:r>
              <a:rPr lang="tr-TR">
                <a:solidFill>
                  <a:schemeClr val="dk2"/>
                </a:solidFill>
              </a:rPr>
              <a:t>Risk almayı </a:t>
            </a:r>
            <a:r>
              <a:rPr lang="tr-TR">
                <a:solidFill>
                  <a:schemeClr val="dk2"/>
                </a:solidFill>
              </a:rPr>
              <a:t>erteler</a:t>
            </a:r>
            <a:endParaRPr>
              <a:solidFill>
                <a:schemeClr val="dk2"/>
              </a:solidFill>
            </a:endParaRPr>
          </a:p>
        </p:txBody>
      </p:sp>
      <p:pic>
        <p:nvPicPr>
          <p:cNvPr descr="A picture containing building, green, player, court&#10;&#10;Description automatically generated" id="130" name="Google Shape;130;p6"/>
          <p:cNvPicPr preferRelativeResize="0"/>
          <p:nvPr/>
        </p:nvPicPr>
        <p:blipFill rotWithShape="1">
          <a:blip r:embed="rId3">
            <a:alphaModFix/>
          </a:blip>
          <a:srcRect b="0" l="5344" r="10163" t="0"/>
          <a:stretch/>
        </p:blipFill>
        <p:spPr>
          <a:xfrm>
            <a:off x="20" y="10"/>
            <a:ext cx="4635571" cy="6857990"/>
          </a:xfrm>
          <a:prstGeom prst="rect">
            <a:avLst/>
          </a:prstGeom>
          <a:noFill/>
          <a:ln>
            <a:noFill/>
          </a:ln>
        </p:spPr>
      </p:pic>
      <p:cxnSp>
        <p:nvCxnSpPr>
          <p:cNvPr id="131" name="Google Shape;131;p6"/>
          <p:cNvCxnSpPr/>
          <p:nvPr/>
        </p:nvCxnSpPr>
        <p:spPr>
          <a:xfrm>
            <a:off x="5080934" y="2115117"/>
            <a:ext cx="6309360" cy="0"/>
          </a:xfrm>
          <a:prstGeom prst="straightConnector1">
            <a:avLst/>
          </a:prstGeom>
          <a:noFill/>
          <a:ln cap="flat" cmpd="sng" w="19050">
            <a:solidFill>
              <a:srgbClr val="36B7C8"/>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2020-05-21T23:34:47Z</dcterms:created>
  <dc:creator>Burak Selim Senyurt (Dogus Teknoloji)</dc:creator>
</cp:coreProperties>
</file>